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3" r:id="rId2"/>
    <p:sldId id="270" r:id="rId3"/>
    <p:sldId id="324" r:id="rId4"/>
    <p:sldId id="325" r:id="rId5"/>
    <p:sldId id="326" r:id="rId6"/>
    <p:sldId id="328" r:id="rId7"/>
    <p:sldId id="327" r:id="rId8"/>
    <p:sldId id="330" r:id="rId9"/>
  </p:sldIdLst>
  <p:sldSz cx="12192000" cy="6858000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56"/>
  </p:normalViewPr>
  <p:slideViewPr>
    <p:cSldViewPr snapToGrid="0">
      <p:cViewPr varScale="1">
        <p:scale>
          <a:sx n="86" d="100"/>
          <a:sy n="86" d="100"/>
        </p:scale>
        <p:origin x="48" y="-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5D56F-E458-4427-AE2C-6A6DBD70EF6E}" type="datetimeFigureOut">
              <a:rPr lang="uk-UA" smtClean="0"/>
              <a:t>03.12.2025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B8F0B9-6E79-4E60-B138-6FA80D197F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59561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12C41-9328-44B1-AFAF-D6A3545DFBF3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FC1F-CF4E-404F-A110-43CD9B6DE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192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2BEB1-9C41-49B5-B9E8-7C4F0FF2A165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FC1F-CF4E-404F-A110-43CD9B6DE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767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0C9A3-E006-4EF8-9A80-4727393C803C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FC1F-CF4E-404F-A110-43CD9B6DE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621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99DBA-E378-4C18-B4C3-84791D665E0E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FC1F-CF4E-404F-A110-43CD9B6DE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93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9218F-3B72-41B6-A18B-CEFADFA60F84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FC1F-CF4E-404F-A110-43CD9B6DE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506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09E64-61F7-429F-8932-8E4570FAD205}" type="datetime1">
              <a:rPr lang="en-US" smtClean="0"/>
              <a:t>12/3/2025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FC1F-CF4E-404F-A110-43CD9B6DE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79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C3D07-1323-400A-8307-2266ABC1B439}" type="datetime1">
              <a:rPr lang="en-US" smtClean="0"/>
              <a:t>12/3/2025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FC1F-CF4E-404F-A110-43CD9B6DE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065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56EBE-05B0-410B-BEC0-11F87D4582AE}" type="datetime1">
              <a:rPr lang="en-US" smtClean="0"/>
              <a:t>12/3/2025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FC1F-CF4E-404F-A110-43CD9B6DE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858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BBF0-B604-48AB-B275-2F7E7676B641}" type="datetime1">
              <a:rPr lang="en-US" smtClean="0"/>
              <a:t>12/3/2025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FC1F-CF4E-404F-A110-43CD9B6DE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043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F944E-CA8B-483D-93B5-EB5E05AEE9DD}" type="datetime1">
              <a:rPr lang="en-US" smtClean="0"/>
              <a:t>12/3/2025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FC1F-CF4E-404F-A110-43CD9B6DE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636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DC7D0-C30B-4114-98F3-CD71CD219872}" type="datetime1">
              <a:rPr lang="en-US" smtClean="0"/>
              <a:t>12/3/2025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FC1F-CF4E-404F-A110-43CD9B6DE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779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A5F32-4D53-4D7B-81A4-3B4B3A5472FB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BFC1F-CF4E-404F-A110-43CD9B6DEA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48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voladm.gov.ua/article/posluga-rannogo-vtruchannya-u-volinskiy-oblasti1/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voladm.gov.ua/article/realizaciya-eksperimentalnogo-proyektu-z-vprovadzhennya-socialnoyi-poslugi-pidtrimanogo-prozhivannya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3187DA9-F91E-4A59-AD48-60017D006F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22311"/>
            <a:ext cx="9144000" cy="1008345"/>
          </a:xfrm>
        </p:spPr>
        <p:txBody>
          <a:bodyPr>
            <a:normAutofit/>
          </a:bodyPr>
          <a:lstStyle/>
          <a:p>
            <a:r>
              <a:rPr lang="uk-UA" noProof="0" dirty="0"/>
              <a:t>Флагманські </a:t>
            </a:r>
            <a:r>
              <a:rPr lang="uk-UA" noProof="0" dirty="0" err="1"/>
              <a:t>проєкти</a:t>
            </a:r>
            <a:r>
              <a:rPr lang="uk-UA" noProof="0" dirty="0"/>
              <a:t> міністерств в рамках Національної стратегії зі створення </a:t>
            </a:r>
            <a:r>
              <a:rPr lang="uk-UA" noProof="0" dirty="0" err="1"/>
              <a:t>безбар’єрного</a:t>
            </a:r>
            <a:r>
              <a:rPr lang="uk-UA" noProof="0" dirty="0"/>
              <a:t> простору до 2030 року</a:t>
            </a:r>
            <a:endParaRPr lang="uk-UA" sz="2800" noProof="0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649FB94B-4B82-45F3-B388-192B437360D8}"/>
              </a:ext>
            </a:extLst>
          </p:cNvPr>
          <p:cNvSpPr txBox="1">
            <a:spLocks/>
          </p:cNvSpPr>
          <p:nvPr/>
        </p:nvSpPr>
        <p:spPr>
          <a:xfrm>
            <a:off x="1524000" y="1258605"/>
            <a:ext cx="9144000" cy="269737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noProof="0" dirty="0"/>
              <a:t>Розбудова </a:t>
            </a:r>
            <a:r>
              <a:rPr lang="uk-UA" noProof="0" dirty="0" err="1"/>
              <a:t>безбар’єрного</a:t>
            </a:r>
            <a:r>
              <a:rPr lang="uk-UA" noProof="0" dirty="0"/>
              <a:t> суспільства в Україні</a:t>
            </a:r>
          </a:p>
          <a:p>
            <a:r>
              <a:rPr lang="uk-UA" noProof="0" dirty="0"/>
              <a:t> </a:t>
            </a:r>
            <a:r>
              <a:rPr lang="uk-UA" noProof="0" dirty="0" smtClean="0"/>
              <a:t>2025-2026</a:t>
            </a:r>
            <a:endParaRPr lang="uk-UA" noProof="0" dirty="0"/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EB946344-EB4A-45B4-A5F2-9F2A2F145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FC1F-CF4E-404F-A110-43CD9B6DEA6E}" type="slidenum">
              <a:rPr lang="uk-UA" noProof="0" smtClean="0"/>
              <a:t>1</a:t>
            </a:fld>
            <a:endParaRPr lang="uk-UA" noProof="0" dirty="0"/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C0F10CF9-D2B2-81FA-7E3A-B1B79CF25B34}"/>
              </a:ext>
            </a:extLst>
          </p:cNvPr>
          <p:cNvSpPr txBox="1">
            <a:spLocks/>
          </p:cNvSpPr>
          <p:nvPr/>
        </p:nvSpPr>
        <p:spPr>
          <a:xfrm>
            <a:off x="1524000" y="6081386"/>
            <a:ext cx="9144000" cy="776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1800" dirty="0"/>
              <a:t>Матеріали для друкованої продукції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415637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A36CEE-E79C-2FBF-772F-F741FC7C2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1FDF785D-167E-76A2-D5F8-941A89707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5574"/>
            <a:ext cx="8136699" cy="1496860"/>
          </a:xfrm>
        </p:spPr>
        <p:txBody>
          <a:bodyPr>
            <a:normAutofit/>
          </a:bodyPr>
          <a:lstStyle/>
          <a:p>
            <a:r>
              <a:rPr lang="uk-UA" sz="3200" b="1" noProof="0" dirty="0">
                <a:latin typeface="+mn-lt"/>
              </a:rPr>
              <a:t>Раннє втручання</a:t>
            </a: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7C34FB54-0A96-7171-EF73-A05360A85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FC1F-CF4E-404F-A110-43CD9B6DEA6E}" type="slidenum">
              <a:rPr lang="uk-UA" noProof="0" smtClean="0"/>
              <a:t>2</a:t>
            </a:fld>
            <a:endParaRPr lang="uk-UA" noProof="0" dirty="0"/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08035740-3B2E-9C55-58C8-89C0AF4EE176}"/>
              </a:ext>
            </a:extLst>
          </p:cNvPr>
          <p:cNvSpPr txBox="1">
            <a:spLocks/>
          </p:cNvSpPr>
          <p:nvPr/>
        </p:nvSpPr>
        <p:spPr>
          <a:xfrm>
            <a:off x="10196186" y="0"/>
            <a:ext cx="1784959" cy="14968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000" noProof="0" dirty="0">
                <a:latin typeface="+mn-lt"/>
              </a:rPr>
              <a:t>План заходів </a:t>
            </a:r>
            <a:r>
              <a:rPr lang="uk-UA" sz="2000" noProof="0" dirty="0" smtClean="0">
                <a:latin typeface="+mn-lt"/>
              </a:rPr>
              <a:t>2021 -2026</a:t>
            </a:r>
            <a:endParaRPr lang="uk-UA" sz="2000" noProof="0" dirty="0">
              <a:latin typeface="+mn-lt"/>
            </a:endParaRPr>
          </a:p>
        </p:txBody>
      </p:sp>
      <p:sp>
        <p:nvSpPr>
          <p:cNvPr id="8" name="Объект 4">
            <a:extLst>
              <a:ext uri="{FF2B5EF4-FFF2-40B4-BE49-F238E27FC236}">
                <a16:creationId xmlns:a16="http://schemas.microsoft.com/office/drawing/2014/main" id="{3CD33DFD-ED70-BAAF-9405-FA7620F176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62261" y="2565595"/>
            <a:ext cx="10586884" cy="379075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dirty="0" smtClean="0"/>
              <a:t>Комплексна </a:t>
            </a:r>
            <a:r>
              <a:rPr lang="uk-UA" dirty="0"/>
              <a:t>послуга раннього втручання — це міждисциплінарна підтримка дітей від народження до 4 років, у яких виявлено ризики чи порушення розвитку. Послуга спрямована на раннє виявлення, профілактику ускладнень, покращення розвитку дитини, а також на підтримку сім’ї, щоб попередити потрапляння дітей у заклади інституційного догляду</a:t>
            </a:r>
            <a:r>
              <a:rPr lang="uk-UA" dirty="0" smtClean="0"/>
              <a:t>. У </a:t>
            </a:r>
            <a:r>
              <a:rPr lang="uk-UA" dirty="0"/>
              <a:t>Волинській області послуга впроваджується в межах </a:t>
            </a:r>
            <a:r>
              <a:rPr lang="uk-UA" dirty="0" smtClean="0"/>
              <a:t>програми «</a:t>
            </a:r>
            <a:r>
              <a:rPr lang="uk-UA" dirty="0"/>
              <a:t>Підтримка реформи Кращого догляду для дітей» та реалізується 7 командами раннього втручання у п’яти громадах: Луцькій, Нововолинській, Володимирській, Шацькій та </a:t>
            </a:r>
            <a:r>
              <a:rPr lang="uk-UA" dirty="0" err="1"/>
              <a:t>Підгайцівській</a:t>
            </a:r>
            <a:r>
              <a:rPr lang="uk-UA" dirty="0"/>
              <a:t>.</a:t>
            </a:r>
          </a:p>
        </p:txBody>
      </p:sp>
      <p:sp>
        <p:nvSpPr>
          <p:cNvPr id="9" name="Заголовок 3">
            <a:extLst>
              <a:ext uri="{FF2B5EF4-FFF2-40B4-BE49-F238E27FC236}">
                <a16:creationId xmlns:a16="http://schemas.microsoft.com/office/drawing/2014/main" id="{57FBC298-7C92-6546-9E4F-2DF981E9144C}"/>
              </a:ext>
            </a:extLst>
          </p:cNvPr>
          <p:cNvSpPr txBox="1">
            <a:spLocks/>
          </p:cNvSpPr>
          <p:nvPr/>
        </p:nvSpPr>
        <p:spPr>
          <a:xfrm>
            <a:off x="838200" y="1555316"/>
            <a:ext cx="5794332" cy="434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000" i="1" noProof="0" dirty="0">
                <a:latin typeface="+mn-lt"/>
              </a:rPr>
              <a:t>Статус: </a:t>
            </a:r>
            <a:r>
              <a:rPr lang="uk-UA" sz="2000" noProof="0" dirty="0" err="1">
                <a:latin typeface="+mn-lt"/>
              </a:rPr>
              <a:t>проєкт</a:t>
            </a:r>
            <a:r>
              <a:rPr lang="uk-UA" sz="2000" noProof="0" dirty="0">
                <a:latin typeface="+mn-lt"/>
              </a:rPr>
              <a:t> триває</a:t>
            </a:r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A832EE82-4105-0980-87B0-3A03DB53A3C2}"/>
              </a:ext>
            </a:extLst>
          </p:cNvPr>
          <p:cNvSpPr txBox="1">
            <a:spLocks/>
          </p:cNvSpPr>
          <p:nvPr/>
        </p:nvSpPr>
        <p:spPr>
          <a:xfrm>
            <a:off x="838200" y="2131360"/>
            <a:ext cx="5794332" cy="434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000" i="1" noProof="0" dirty="0">
                <a:latin typeface="+mn-lt"/>
              </a:rPr>
              <a:t>Опис </a:t>
            </a:r>
            <a:r>
              <a:rPr lang="uk-UA" sz="2000" i="1" noProof="0" dirty="0" err="1" smtClean="0">
                <a:latin typeface="+mn-lt"/>
              </a:rPr>
              <a:t>проєкту</a:t>
            </a:r>
            <a:r>
              <a:rPr lang="uk-UA" sz="2000" i="1" noProof="0" dirty="0" smtClean="0">
                <a:latin typeface="+mn-lt"/>
              </a:rPr>
              <a:t>: </a:t>
            </a:r>
            <a:endParaRPr lang="uk-UA" sz="2000" i="1" noProof="0" dirty="0">
              <a:latin typeface="+mn-lt"/>
            </a:endParaRPr>
          </a:p>
        </p:txBody>
      </p:sp>
      <p:sp>
        <p:nvSpPr>
          <p:cNvPr id="11" name="Объект 4">
            <a:extLst>
              <a:ext uri="{FF2B5EF4-FFF2-40B4-BE49-F238E27FC236}">
                <a16:creationId xmlns:a16="http://schemas.microsoft.com/office/drawing/2014/main" id="{F6124C3B-EA53-B328-012E-B2F6CB1EFD39}"/>
              </a:ext>
            </a:extLst>
          </p:cNvPr>
          <p:cNvSpPr txBox="1">
            <a:spLocks/>
          </p:cNvSpPr>
          <p:nvPr/>
        </p:nvSpPr>
        <p:spPr>
          <a:xfrm>
            <a:off x="838200" y="-616017"/>
            <a:ext cx="8459805" cy="6035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dirty="0">
                <a:solidFill>
                  <a:srgbClr val="FF0000"/>
                </a:solidFill>
              </a:rPr>
              <a:t>Прохання додати опис проєкту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AD952DB2-88BE-D699-689F-D8435A7A4955}"/>
              </a:ext>
            </a:extLst>
          </p:cNvPr>
          <p:cNvSpPr txBox="1">
            <a:spLocks/>
          </p:cNvSpPr>
          <p:nvPr/>
        </p:nvSpPr>
        <p:spPr>
          <a:xfrm>
            <a:off x="12273012" y="1470647"/>
            <a:ext cx="2434389" cy="6035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uk-UA" sz="2000" dirty="0">
                <a:solidFill>
                  <a:srgbClr val="FF0000"/>
                </a:solidFill>
              </a:rPr>
              <a:t>Прохання додати посилання для створення </a:t>
            </a:r>
            <a:r>
              <a:rPr lang="en-US" sz="2000" dirty="0">
                <a:solidFill>
                  <a:srgbClr val="FF0000"/>
                </a:solidFill>
              </a:rPr>
              <a:t>QR-</a:t>
            </a:r>
            <a:r>
              <a:rPr lang="uk-UA" sz="2000" dirty="0">
                <a:solidFill>
                  <a:srgbClr val="FF0000"/>
                </a:solidFill>
              </a:rPr>
              <a:t>коду</a:t>
            </a:r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B2683334-9C97-305D-AC7B-E0F8EF9DA7BB}"/>
              </a:ext>
            </a:extLst>
          </p:cNvPr>
          <p:cNvSpPr txBox="1">
            <a:spLocks/>
          </p:cNvSpPr>
          <p:nvPr/>
        </p:nvSpPr>
        <p:spPr>
          <a:xfrm>
            <a:off x="9453188" y="1150310"/>
            <a:ext cx="2684647" cy="12442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uk-UA" sz="1400" noProof="0" dirty="0">
              <a:latin typeface="+mn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79249" y="2131360"/>
            <a:ext cx="73529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«Комплексна </a:t>
            </a:r>
            <a:r>
              <a:rPr lang="ru-RU" b="1" dirty="0" err="1"/>
              <a:t>послуга</a:t>
            </a:r>
            <a:r>
              <a:rPr lang="ru-RU" b="1" dirty="0"/>
              <a:t> </a:t>
            </a:r>
            <a:r>
              <a:rPr lang="ru-RU" b="1" dirty="0" err="1"/>
              <a:t>раннього</a:t>
            </a:r>
            <a:r>
              <a:rPr lang="ru-RU" b="1" dirty="0"/>
              <a:t> </a:t>
            </a:r>
            <a:r>
              <a:rPr lang="ru-RU" b="1" dirty="0" err="1"/>
              <a:t>втручання</a:t>
            </a:r>
            <a:r>
              <a:rPr lang="ru-RU" b="1" dirty="0"/>
              <a:t>» у </a:t>
            </a:r>
            <a:r>
              <a:rPr lang="ru-RU" b="1" dirty="0" err="1"/>
              <a:t>Волинській</a:t>
            </a:r>
            <a:r>
              <a:rPr lang="ru-RU" b="1" dirty="0"/>
              <a:t> </a:t>
            </a:r>
            <a:r>
              <a:rPr lang="ru-RU" b="1" dirty="0" err="1" smtClean="0"/>
              <a:t>області</a:t>
            </a:r>
            <a:r>
              <a:rPr lang="ru-RU" b="1" dirty="0" smtClean="0"/>
              <a:t>»</a:t>
            </a:r>
            <a:endParaRPr lang="uk-UA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9298005" y="1194226"/>
            <a:ext cx="24428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https://voladm.gov.ua/article/posluga-rannogo-vtruchannya-u-volinskiy-oblasti1</a:t>
            </a:r>
            <a:r>
              <a:rPr lang="en-US" dirty="0" smtClean="0">
                <a:hlinkClick r:id="rId2"/>
              </a:rPr>
              <a:t>/</a:t>
            </a:r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4586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47487" y="356064"/>
            <a:ext cx="11010507" cy="8710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/>
              <a:t>Мета </a:t>
            </a:r>
            <a:r>
              <a:rPr lang="uk-UA" sz="2800" b="1" dirty="0" err="1" smtClean="0"/>
              <a:t>проєкту</a:t>
            </a:r>
            <a:r>
              <a:rPr lang="uk-UA" sz="2800" b="1" dirty="0" smtClean="0"/>
              <a:t>:</a:t>
            </a:r>
          </a:p>
          <a:p>
            <a:pPr algn="just"/>
            <a:r>
              <a:rPr lang="uk-UA" sz="2800" dirty="0" smtClean="0"/>
              <a:t>✔ Своєчасно виявляти порушення розвитку у дітей раннього віку</a:t>
            </a:r>
          </a:p>
          <a:p>
            <a:pPr algn="just"/>
            <a:r>
              <a:rPr lang="uk-UA" sz="2800" dirty="0" smtClean="0"/>
              <a:t>✔ Запобігати </a:t>
            </a:r>
            <a:r>
              <a:rPr lang="uk-UA" sz="2800" dirty="0" err="1" smtClean="0"/>
              <a:t>інвалідизації</a:t>
            </a:r>
            <a:r>
              <a:rPr lang="uk-UA" sz="2800" dirty="0" smtClean="0"/>
              <a:t> та поглибленню порушень</a:t>
            </a:r>
          </a:p>
          <a:p>
            <a:pPr algn="just"/>
            <a:r>
              <a:rPr lang="uk-UA" sz="2800" dirty="0" smtClean="0"/>
              <a:t>✔ Підвищувати якість життя дітей і їхніх сімей</a:t>
            </a:r>
          </a:p>
          <a:p>
            <a:pPr algn="just"/>
            <a:r>
              <a:rPr lang="uk-UA" sz="2800" dirty="0" smtClean="0"/>
              <a:t>✔ Створювати </a:t>
            </a:r>
            <a:r>
              <a:rPr lang="uk-UA" sz="2800" dirty="0" err="1" smtClean="0"/>
              <a:t>безбар’єрну</a:t>
            </a:r>
            <a:r>
              <a:rPr lang="uk-UA" sz="2800" dirty="0" smtClean="0"/>
              <a:t> систему підтримки з раннього віку</a:t>
            </a:r>
          </a:p>
          <a:p>
            <a:pPr algn="just"/>
            <a:endParaRPr lang="uk-UA" sz="2800" dirty="0" smtClean="0"/>
          </a:p>
          <a:p>
            <a:pPr algn="just"/>
            <a:r>
              <a:rPr lang="uk-UA" sz="2800" b="1" dirty="0" smtClean="0"/>
              <a:t>Кого стосується </a:t>
            </a:r>
            <a:r>
              <a:rPr lang="uk-UA" sz="2800" b="1" dirty="0" err="1" smtClean="0"/>
              <a:t>проєкт</a:t>
            </a:r>
            <a:r>
              <a:rPr lang="uk-UA" sz="2800" b="1" dirty="0" smtClean="0"/>
              <a:t>:</a:t>
            </a:r>
          </a:p>
          <a:p>
            <a:pPr algn="just"/>
            <a:r>
              <a:rPr lang="uk-UA" sz="2800" dirty="0" smtClean="0"/>
              <a:t>✔ Діти віком 0–4 роки з ризиками або фактичними порушеннями розвитку</a:t>
            </a:r>
          </a:p>
          <a:p>
            <a:pPr algn="just"/>
            <a:r>
              <a:rPr lang="uk-UA" sz="2800" dirty="0" smtClean="0"/>
              <a:t>✔Сім’ї, які виховують дітей з інвалідністю або підозрами на затримку розвитку</a:t>
            </a:r>
          </a:p>
          <a:p>
            <a:pPr algn="just"/>
            <a:r>
              <a:rPr lang="uk-UA" sz="2800" dirty="0" smtClean="0"/>
              <a:t>✔</a:t>
            </a:r>
            <a:r>
              <a:rPr lang="uk-UA" sz="2800" dirty="0"/>
              <a:t>Батьки, які потребують навчання та підтримки у догляді за </a:t>
            </a:r>
            <a:r>
              <a:rPr lang="uk-UA" sz="2800" dirty="0" smtClean="0"/>
              <a:t>дитиною</a:t>
            </a:r>
          </a:p>
          <a:p>
            <a:pPr algn="just"/>
            <a:r>
              <a:rPr lang="uk-UA" sz="2800" dirty="0" smtClean="0"/>
              <a:t>✔Фахівці громад, що працюють із сім’ями, які потребують послугу  раннього втручання</a:t>
            </a:r>
          </a:p>
          <a:p>
            <a:endParaRPr lang="uk-UA" sz="2800" dirty="0" smtClean="0"/>
          </a:p>
          <a:p>
            <a:endParaRPr lang="uk-UA" sz="2800" dirty="0" smtClean="0"/>
          </a:p>
          <a:p>
            <a:endParaRPr lang="uk-UA" sz="2800" dirty="0" smtClean="0"/>
          </a:p>
          <a:p>
            <a:endParaRPr lang="uk-UA" sz="2800" dirty="0" smtClean="0"/>
          </a:p>
          <a:p>
            <a:endParaRPr lang="uk-UA" sz="2800" dirty="0" smtClean="0"/>
          </a:p>
          <a:p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024352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0766" y="122549"/>
            <a:ext cx="10515600" cy="555906"/>
          </a:xfrm>
        </p:spPr>
        <p:txBody>
          <a:bodyPr>
            <a:normAutofit/>
          </a:bodyPr>
          <a:lstStyle/>
          <a:p>
            <a:r>
              <a:rPr lang="uk-UA" sz="2800" b="1" dirty="0" smtClean="0"/>
              <a:t>Проблема</a:t>
            </a:r>
            <a:r>
              <a:rPr lang="uk-UA" sz="2800" b="1" dirty="0"/>
              <a:t>, яку ми </a:t>
            </a:r>
            <a:r>
              <a:rPr lang="uk-UA" sz="2800" b="1" dirty="0" smtClean="0"/>
              <a:t>вирішуємо:</a:t>
            </a:r>
            <a:endParaRPr lang="uk-UA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3315" y="678455"/>
            <a:ext cx="10750485" cy="604302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b="1" dirty="0" smtClean="0"/>
              <a:t>1. Пізня </a:t>
            </a:r>
            <a:r>
              <a:rPr lang="uk-UA" b="1" dirty="0"/>
              <a:t>діагностика та втрачені </a:t>
            </a:r>
            <a:r>
              <a:rPr lang="uk-UA" b="1" dirty="0" smtClean="0"/>
              <a:t>можливості.</a:t>
            </a:r>
          </a:p>
          <a:p>
            <a:pPr marL="0" indent="0" algn="just">
              <a:buNone/>
            </a:pPr>
            <a:r>
              <a:rPr lang="uk-UA" dirty="0" smtClean="0"/>
              <a:t>За даними ВООЗ, до 70% критичних навичок розвитку формуються до 3 років, а втручання після цього віку значно менш ефективні. В Україні більшість порушень виявляються надто пізно, коли втрачається час для корекції.</a:t>
            </a:r>
          </a:p>
          <a:p>
            <a:pPr marL="0" indent="0" algn="just">
              <a:buNone/>
            </a:pPr>
            <a:r>
              <a:rPr lang="uk-UA" b="1" dirty="0" smtClean="0"/>
              <a:t>2</a:t>
            </a:r>
            <a:r>
              <a:rPr lang="uk-UA" b="1" dirty="0"/>
              <a:t>. Підвищення кількості дітей з ризиками </a:t>
            </a:r>
            <a:r>
              <a:rPr lang="uk-UA" b="1" dirty="0" smtClean="0"/>
              <a:t>розвитку.</a:t>
            </a:r>
          </a:p>
          <a:p>
            <a:pPr marL="0" indent="0" algn="just">
              <a:buNone/>
            </a:pPr>
            <a:r>
              <a:rPr lang="uk-UA" dirty="0" smtClean="0"/>
              <a:t>Внаслідок </a:t>
            </a:r>
            <a:r>
              <a:rPr lang="uk-UA" dirty="0"/>
              <a:t>війни зростає кількість дітей із</a:t>
            </a:r>
            <a:r>
              <a:rPr lang="uk-UA" dirty="0" smtClean="0"/>
              <a:t>:</a:t>
            </a:r>
          </a:p>
          <a:p>
            <a:pPr marL="0" indent="0" algn="just">
              <a:buNone/>
            </a:pPr>
            <a:r>
              <a:rPr lang="uk-UA" dirty="0"/>
              <a:t>✔ </a:t>
            </a:r>
            <a:r>
              <a:rPr lang="uk-UA" dirty="0" err="1"/>
              <a:t>перинатальними</a:t>
            </a:r>
            <a:r>
              <a:rPr lang="uk-UA" dirty="0"/>
              <a:t> ураженнями нервової </a:t>
            </a:r>
            <a:r>
              <a:rPr lang="uk-UA" dirty="0" smtClean="0"/>
              <a:t>системи</a:t>
            </a:r>
          </a:p>
          <a:p>
            <a:pPr marL="0" indent="0" algn="just">
              <a:buNone/>
            </a:pPr>
            <a:r>
              <a:rPr lang="uk-UA" dirty="0" smtClean="0"/>
              <a:t>✔ ПТСР </a:t>
            </a:r>
            <a:r>
              <a:rPr lang="uk-UA" dirty="0"/>
              <a:t>у </a:t>
            </a:r>
            <a:r>
              <a:rPr lang="uk-UA" dirty="0" smtClean="0"/>
              <a:t>сім'ях</a:t>
            </a:r>
          </a:p>
          <a:p>
            <a:pPr marL="0" indent="0" algn="just">
              <a:buNone/>
            </a:pPr>
            <a:r>
              <a:rPr lang="uk-UA" dirty="0" smtClean="0"/>
              <a:t>✔ наслідками </a:t>
            </a:r>
            <a:r>
              <a:rPr lang="uk-UA" dirty="0"/>
              <a:t>стресу </a:t>
            </a:r>
            <a:r>
              <a:rPr lang="uk-UA" dirty="0" smtClean="0"/>
              <a:t>вагітних</a:t>
            </a:r>
          </a:p>
          <a:p>
            <a:pPr marL="0" indent="0" algn="just">
              <a:buNone/>
            </a:pPr>
            <a:r>
              <a:rPr lang="uk-UA" dirty="0" smtClean="0"/>
              <a:t>✔ затримками мовлення</a:t>
            </a:r>
          </a:p>
          <a:p>
            <a:pPr marL="0" indent="0" algn="just">
              <a:buNone/>
            </a:pPr>
            <a:r>
              <a:rPr lang="uk-UA" dirty="0" smtClean="0"/>
              <a:t>✔ соціально-емоційними труднощами</a:t>
            </a:r>
          </a:p>
          <a:p>
            <a:pPr marL="0" indent="0" algn="just">
              <a:buNone/>
            </a:pPr>
            <a:r>
              <a:rPr lang="uk-UA" b="1" dirty="0" smtClean="0"/>
              <a:t>3</a:t>
            </a:r>
            <a:r>
              <a:rPr lang="uk-UA" b="1" dirty="0"/>
              <a:t>. Перевантаження системи охорони здоров’я та </a:t>
            </a:r>
            <a:r>
              <a:rPr lang="uk-UA" b="1" dirty="0" smtClean="0"/>
              <a:t>освіти.</a:t>
            </a:r>
          </a:p>
          <a:p>
            <a:pPr marL="0" indent="0" algn="just">
              <a:buNone/>
            </a:pPr>
            <a:r>
              <a:rPr lang="uk-UA" dirty="0" smtClean="0"/>
              <a:t>Без </a:t>
            </a:r>
            <a:r>
              <a:rPr lang="uk-UA" dirty="0"/>
              <a:t>раннього втручання діти пізніше потрапляють у </a:t>
            </a:r>
            <a:r>
              <a:rPr lang="uk-UA" dirty="0" err="1"/>
              <a:t>спецзаклади</a:t>
            </a:r>
            <a:r>
              <a:rPr lang="uk-UA" dirty="0"/>
              <a:t>, потребують дорожчих реабілітаційних програм і додаткової освітньої підтримки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r>
              <a:rPr lang="uk-UA" b="1" dirty="0" smtClean="0"/>
              <a:t>4</a:t>
            </a:r>
            <a:r>
              <a:rPr lang="uk-UA" b="1" dirty="0"/>
              <a:t>. Ризик інституційного </a:t>
            </a:r>
            <a:r>
              <a:rPr lang="uk-UA" b="1" dirty="0" smtClean="0"/>
              <a:t>догляду. </a:t>
            </a:r>
          </a:p>
          <a:p>
            <a:pPr marL="0" indent="0" algn="just">
              <a:buNone/>
            </a:pPr>
            <a:r>
              <a:rPr lang="uk-UA" dirty="0" smtClean="0"/>
              <a:t>Рання </a:t>
            </a:r>
            <a:r>
              <a:rPr lang="uk-UA" dirty="0"/>
              <a:t>підтримка доводить: до 75% дітей, які отримують комплексні послуги, не потребують інтернатного догляду.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FC1F-CF4E-404F-A110-43CD9B6DEA6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89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964918" cy="382127"/>
          </a:xfrm>
        </p:spPr>
        <p:txBody>
          <a:bodyPr>
            <a:noAutofit/>
          </a:bodyPr>
          <a:lstStyle/>
          <a:p>
            <a:r>
              <a:rPr lang="uk-UA" sz="3200" b="1" dirty="0">
                <a:latin typeface="+mn-lt"/>
              </a:rPr>
              <a:t>Як ми вирішуємо </a:t>
            </a:r>
            <a:r>
              <a:rPr lang="uk-UA" sz="3200" b="1" dirty="0" smtClean="0">
                <a:latin typeface="+mn-lt"/>
              </a:rPr>
              <a:t>проблему:</a:t>
            </a:r>
            <a:endParaRPr lang="uk-UA" sz="32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036948"/>
            <a:ext cx="10515600" cy="5140015"/>
          </a:xfrm>
        </p:spPr>
        <p:txBody>
          <a:bodyPr/>
          <a:lstStyle/>
          <a:p>
            <a:pPr marL="0" indent="0" algn="just">
              <a:buNone/>
            </a:pPr>
            <a:r>
              <a:rPr lang="uk-UA" dirty="0" smtClean="0"/>
              <a:t>✔</a:t>
            </a:r>
            <a:r>
              <a:rPr lang="uk-UA" dirty="0" err="1" smtClean="0"/>
              <a:t>Мультдисциплінарні</a:t>
            </a:r>
            <a:r>
              <a:rPr lang="uk-UA" dirty="0" smtClean="0"/>
              <a:t> </a:t>
            </a:r>
            <a:r>
              <a:rPr lang="uk-UA" dirty="0"/>
              <a:t>команди: психологи, логопеди, лікарі-педіатри, </a:t>
            </a:r>
            <a:r>
              <a:rPr lang="uk-UA" dirty="0" err="1"/>
              <a:t>реабілітологи</a:t>
            </a:r>
            <a:r>
              <a:rPr lang="uk-UA" dirty="0"/>
              <a:t>, дефектологи, </a:t>
            </a:r>
            <a:r>
              <a:rPr lang="uk-UA" dirty="0" err="1"/>
              <a:t>медсестри</a:t>
            </a:r>
            <a:r>
              <a:rPr lang="uk-UA" dirty="0"/>
              <a:t>, соціальні працівники, </a:t>
            </a:r>
            <a:r>
              <a:rPr lang="uk-UA" dirty="0" err="1"/>
              <a:t>ерготерапевти</a:t>
            </a:r>
            <a:r>
              <a:rPr lang="uk-UA" dirty="0"/>
              <a:t> та </a:t>
            </a:r>
            <a:r>
              <a:rPr lang="uk-UA" dirty="0" smtClean="0"/>
              <a:t>неврологи</a:t>
            </a:r>
            <a:endParaRPr lang="uk-UA" dirty="0"/>
          </a:p>
          <a:p>
            <a:pPr marL="0" indent="0" algn="just">
              <a:buNone/>
            </a:pPr>
            <a:r>
              <a:rPr lang="uk-UA" dirty="0" smtClean="0"/>
              <a:t>✔Робота </a:t>
            </a:r>
            <a:r>
              <a:rPr lang="uk-UA" dirty="0"/>
              <a:t>з дитиною вдома або у громадах — у природному середовищі, де дитина легко засвоює нові </a:t>
            </a:r>
            <a:r>
              <a:rPr lang="uk-UA" dirty="0" smtClean="0"/>
              <a:t>навички</a:t>
            </a:r>
          </a:p>
          <a:p>
            <a:pPr marL="0" indent="0" algn="just">
              <a:buNone/>
            </a:pPr>
            <a:r>
              <a:rPr lang="uk-UA" dirty="0" smtClean="0"/>
              <a:t>✔Сімейно-центрована </a:t>
            </a:r>
            <a:r>
              <a:rPr lang="uk-UA" dirty="0"/>
              <a:t>модель: батьків навчають технік догляду, стимуляції розвитку, </a:t>
            </a:r>
            <a:r>
              <a:rPr lang="uk-UA" dirty="0" smtClean="0"/>
              <a:t>взаємодії</a:t>
            </a:r>
          </a:p>
          <a:p>
            <a:pPr marL="0" indent="0" algn="just">
              <a:buNone/>
            </a:pPr>
            <a:r>
              <a:rPr lang="uk-UA" dirty="0" smtClean="0"/>
              <a:t>✔Індивідуальний план розвитку для кожної дитини</a:t>
            </a:r>
          </a:p>
          <a:p>
            <a:pPr marL="0" indent="0" algn="just">
              <a:buNone/>
            </a:pPr>
            <a:r>
              <a:rPr lang="uk-UA" dirty="0" smtClean="0"/>
              <a:t>✔Взаємодія </a:t>
            </a:r>
            <a:r>
              <a:rPr lang="uk-UA" dirty="0"/>
              <a:t>медичної, соціальної та освітньої </a:t>
            </a:r>
            <a:r>
              <a:rPr lang="uk-UA" dirty="0" smtClean="0"/>
              <a:t>сфер</a:t>
            </a:r>
          </a:p>
          <a:p>
            <a:pPr marL="0" indent="0" algn="just">
              <a:buNone/>
            </a:pPr>
            <a:r>
              <a:rPr lang="uk-UA" dirty="0" smtClean="0"/>
              <a:t>✔Фінансування </a:t>
            </a:r>
            <a:r>
              <a:rPr lang="uk-UA" dirty="0"/>
              <a:t>із місцевих бюджетів та грантів, що забезпечує стійкість </a:t>
            </a:r>
            <a:r>
              <a:rPr lang="uk-UA" dirty="0" smtClean="0"/>
              <a:t>системи</a:t>
            </a:r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FC1F-CF4E-404F-A110-43CD9B6DEA6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70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56417"/>
            <a:ext cx="10515600" cy="819241"/>
          </a:xfrm>
        </p:spPr>
        <p:txBody>
          <a:bodyPr>
            <a:normAutofit/>
          </a:bodyPr>
          <a:lstStyle/>
          <a:p>
            <a:r>
              <a:rPr lang="uk-UA" sz="3200" b="1" dirty="0"/>
              <a:t>Результати 2025 </a:t>
            </a:r>
            <a:r>
              <a:rPr lang="uk-UA" sz="3200" b="1" dirty="0" smtClean="0"/>
              <a:t>року:</a:t>
            </a:r>
            <a:endParaRPr lang="uk-UA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471749"/>
            <a:ext cx="10515600" cy="4705214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✓ </a:t>
            </a:r>
            <a:r>
              <a:rPr lang="uk-UA" dirty="0"/>
              <a:t>7 діючих команд у 5 </a:t>
            </a:r>
            <a:r>
              <a:rPr lang="uk-UA" dirty="0" smtClean="0"/>
              <a:t>громадах</a:t>
            </a:r>
          </a:p>
          <a:p>
            <a:pPr marL="0" indent="0">
              <a:buNone/>
            </a:pPr>
            <a:r>
              <a:rPr lang="uk-UA" dirty="0" smtClean="0"/>
              <a:t>✓ 50+ </a:t>
            </a:r>
            <a:r>
              <a:rPr lang="uk-UA" dirty="0"/>
              <a:t>дітей отримали послугу раннього </a:t>
            </a:r>
            <a:r>
              <a:rPr lang="uk-UA" dirty="0" smtClean="0"/>
              <a:t>втручання</a:t>
            </a:r>
          </a:p>
          <a:p>
            <a:pPr marL="0" indent="0">
              <a:buNone/>
            </a:pPr>
            <a:r>
              <a:rPr lang="uk-UA" dirty="0" smtClean="0"/>
              <a:t>✓ 40+ </a:t>
            </a:r>
            <a:r>
              <a:rPr lang="uk-UA" dirty="0"/>
              <a:t>спеціалістів залучено до роботи з </a:t>
            </a:r>
            <a:r>
              <a:rPr lang="uk-UA" dirty="0" smtClean="0"/>
              <a:t>сім'ями</a:t>
            </a:r>
          </a:p>
          <a:p>
            <a:pPr marL="0" indent="0">
              <a:buNone/>
            </a:pPr>
            <a:r>
              <a:rPr lang="uk-UA" dirty="0" smtClean="0"/>
              <a:t>✓ </a:t>
            </a:r>
            <a:r>
              <a:rPr lang="uk-UA" dirty="0"/>
              <a:t>Понад 80% сімей відзначили покращення розвитку </a:t>
            </a:r>
            <a:r>
              <a:rPr lang="uk-UA" dirty="0" smtClean="0"/>
              <a:t>дитини</a:t>
            </a:r>
          </a:p>
          <a:p>
            <a:pPr marL="0" indent="0">
              <a:buNone/>
            </a:pPr>
            <a:r>
              <a:rPr lang="uk-UA" dirty="0" smtClean="0"/>
              <a:t>✓ </a:t>
            </a:r>
            <a:r>
              <a:rPr lang="uk-UA" dirty="0"/>
              <a:t>Зменшення ризиків </a:t>
            </a:r>
            <a:r>
              <a:rPr lang="uk-UA" dirty="0" err="1"/>
              <a:t>інвалідизації</a:t>
            </a:r>
            <a:r>
              <a:rPr lang="uk-UA" dirty="0"/>
              <a:t> та потреби у спеціальних </a:t>
            </a:r>
            <a:r>
              <a:rPr lang="uk-UA" dirty="0" smtClean="0"/>
              <a:t>закладах</a:t>
            </a:r>
          </a:p>
          <a:p>
            <a:pPr marL="0" indent="0">
              <a:buNone/>
            </a:pPr>
            <a:r>
              <a:rPr lang="uk-UA" dirty="0" smtClean="0"/>
              <a:t>✓ </a:t>
            </a:r>
            <a:r>
              <a:rPr lang="uk-UA" dirty="0"/>
              <a:t>Підвищено компетентність батьків щодо догляду та розвитку дітей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FC1F-CF4E-404F-A110-43CD9B6DEA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616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217080"/>
            <a:ext cx="10622280" cy="784406"/>
          </a:xfrm>
        </p:spPr>
        <p:txBody>
          <a:bodyPr/>
          <a:lstStyle/>
          <a:p>
            <a:r>
              <a:rPr lang="uk-UA" sz="3200" b="1" dirty="0">
                <a:latin typeface="+mn-lt"/>
              </a:rPr>
              <a:t>Внесок у </a:t>
            </a:r>
            <a:r>
              <a:rPr lang="uk-UA" sz="3200" b="1" dirty="0" err="1" smtClean="0">
                <a:latin typeface="+mn-lt"/>
              </a:rPr>
              <a:t>безбар’єрність</a:t>
            </a:r>
            <a:r>
              <a:rPr lang="uk-UA" sz="3200" b="1" dirty="0" smtClean="0">
                <a:latin typeface="+mn-lt"/>
              </a:rPr>
              <a:t>:</a:t>
            </a:r>
            <a:endParaRPr lang="uk-UA" sz="32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61851" y="1149532"/>
            <a:ext cx="10691949" cy="520681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 err="1" smtClean="0"/>
              <a:t>Проєкт</a:t>
            </a:r>
            <a:r>
              <a:rPr lang="uk-UA" dirty="0" smtClean="0"/>
              <a:t> </a:t>
            </a:r>
            <a:r>
              <a:rPr lang="uk-UA" dirty="0"/>
              <a:t>напряму підтримує реалізацію Національної стратегії зі створення </a:t>
            </a:r>
            <a:r>
              <a:rPr lang="uk-UA" dirty="0" err="1"/>
              <a:t>безбар’єрного</a:t>
            </a:r>
            <a:r>
              <a:rPr lang="uk-UA" dirty="0"/>
              <a:t> простору в Україні</a:t>
            </a:r>
            <a:r>
              <a:rPr lang="uk-UA" dirty="0" smtClean="0"/>
              <a:t>. </a:t>
            </a:r>
          </a:p>
          <a:p>
            <a:pPr marL="0" indent="0" algn="just">
              <a:buNone/>
            </a:pPr>
            <a:r>
              <a:rPr lang="uk-UA" dirty="0" smtClean="0"/>
              <a:t>Основні </a:t>
            </a:r>
            <a:r>
              <a:rPr lang="uk-UA" dirty="0"/>
              <a:t>внески</a:t>
            </a:r>
            <a:r>
              <a:rPr lang="uk-UA" dirty="0" smtClean="0"/>
              <a:t>:</a:t>
            </a:r>
          </a:p>
          <a:p>
            <a:pPr marL="0" indent="0" algn="just">
              <a:buNone/>
            </a:pPr>
            <a:r>
              <a:rPr lang="uk-UA" dirty="0" smtClean="0"/>
              <a:t>✔ </a:t>
            </a:r>
            <a:r>
              <a:rPr lang="uk-UA" dirty="0"/>
              <a:t>Доступність підтримки з перших днів життя — незалежно від стану здоров’я чи місця </a:t>
            </a:r>
            <a:r>
              <a:rPr lang="uk-UA" dirty="0" smtClean="0"/>
              <a:t>проживання</a:t>
            </a:r>
          </a:p>
          <a:p>
            <a:pPr marL="0" indent="0" algn="just">
              <a:buNone/>
            </a:pPr>
            <a:r>
              <a:rPr lang="uk-UA" dirty="0" smtClean="0"/>
              <a:t>✔ </a:t>
            </a:r>
            <a:r>
              <a:rPr lang="uk-UA" dirty="0"/>
              <a:t>Зменшення стигми щодо розвитку дитини та </a:t>
            </a:r>
            <a:r>
              <a:rPr lang="uk-UA" dirty="0" smtClean="0"/>
              <a:t>інвалідності</a:t>
            </a:r>
          </a:p>
          <a:p>
            <a:pPr marL="0" indent="0" algn="just">
              <a:buNone/>
            </a:pPr>
            <a:r>
              <a:rPr lang="uk-UA" dirty="0" smtClean="0"/>
              <a:t>✔ </a:t>
            </a:r>
            <a:r>
              <a:rPr lang="uk-UA" dirty="0"/>
              <a:t>Підсилення громад: послуга працює “на місці”, без бар’єрів для </a:t>
            </a:r>
            <a:r>
              <a:rPr lang="uk-UA" dirty="0" smtClean="0"/>
              <a:t>родин</a:t>
            </a:r>
          </a:p>
          <a:p>
            <a:pPr marL="0" indent="0" algn="just">
              <a:buNone/>
            </a:pPr>
            <a:r>
              <a:rPr lang="uk-UA" dirty="0" smtClean="0"/>
              <a:t>✔ </a:t>
            </a:r>
            <a:r>
              <a:rPr lang="uk-UA" dirty="0"/>
              <a:t>Запобігання </a:t>
            </a:r>
            <a:r>
              <a:rPr lang="uk-UA" dirty="0" err="1"/>
              <a:t>інституціалізації</a:t>
            </a:r>
            <a:r>
              <a:rPr lang="uk-UA" dirty="0"/>
              <a:t> — діти залишаються в </a:t>
            </a:r>
            <a:r>
              <a:rPr lang="uk-UA" dirty="0" smtClean="0"/>
              <a:t>сім’ях</a:t>
            </a:r>
          </a:p>
          <a:p>
            <a:pPr marL="0" indent="0" algn="just">
              <a:buNone/>
            </a:pPr>
            <a:r>
              <a:rPr lang="uk-UA" dirty="0" smtClean="0"/>
              <a:t>✔ </a:t>
            </a:r>
            <a:r>
              <a:rPr lang="uk-UA" dirty="0"/>
              <a:t>Формування системи раннього виявлення — ключового елементу </a:t>
            </a:r>
            <a:r>
              <a:rPr lang="uk-UA" dirty="0" err="1"/>
              <a:t>безбар’єрних</a:t>
            </a:r>
            <a:r>
              <a:rPr lang="uk-UA" dirty="0"/>
              <a:t> </a:t>
            </a:r>
            <a:r>
              <a:rPr lang="uk-UA" dirty="0" smtClean="0"/>
              <a:t>послуг</a:t>
            </a:r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FC1F-CF4E-404F-A110-43CD9B6DEA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616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6336D2-7D4B-4EAA-C6D6-E761B3761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77E1655-50DC-FF6F-E2C6-A15DC0440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5574"/>
            <a:ext cx="8136699" cy="1108702"/>
          </a:xfrm>
        </p:spPr>
        <p:txBody>
          <a:bodyPr>
            <a:normAutofit/>
          </a:bodyPr>
          <a:lstStyle/>
          <a:p>
            <a:r>
              <a:rPr lang="uk-UA" sz="3200" b="1" noProof="0" dirty="0">
                <a:latin typeface="+mn-lt"/>
              </a:rPr>
              <a:t>Підтримане проживання</a:t>
            </a:r>
          </a:p>
        </p:txBody>
      </p: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CE6AB25D-996B-D4E0-05C4-07DF395A0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B1BFC1F-CF4E-404F-A110-43CD9B6DEA6E}" type="slidenum">
              <a:rPr kumimoji="0" lang="uk-U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uk-U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9F46D3FE-BAEC-F920-10A9-3D107BCC973A}"/>
              </a:ext>
            </a:extLst>
          </p:cNvPr>
          <p:cNvSpPr txBox="1">
            <a:spLocks/>
          </p:cNvSpPr>
          <p:nvPr/>
        </p:nvSpPr>
        <p:spPr>
          <a:xfrm>
            <a:off x="8323868" y="0"/>
            <a:ext cx="2771480" cy="9049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План заходів 2025-2026</a:t>
            </a:r>
          </a:p>
        </p:txBody>
      </p:sp>
      <p:sp>
        <p:nvSpPr>
          <p:cNvPr id="8" name="Объект 4">
            <a:extLst>
              <a:ext uri="{FF2B5EF4-FFF2-40B4-BE49-F238E27FC236}">
                <a16:creationId xmlns:a16="http://schemas.microsoft.com/office/drawing/2014/main" id="{F2D5D929-2D49-F90B-B680-56B5184DE1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7246" y="2297490"/>
            <a:ext cx="10451708" cy="5222450"/>
          </a:xfrm>
        </p:spPr>
        <p:txBody>
          <a:bodyPr>
            <a:noAutofit/>
          </a:bodyPr>
          <a:lstStyle/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/>
              <a:t>«Підтримане проживання» — це альтернатива ізольованому життю в інтернатах, що дає людям з інвалідністю та людям старшого віку можливість гідно жити в звичайних умовах — у громаді, в невеликих зручних будинках чи квартирах, з необхідною підтримкою соціального працівника. Це дає можливість відчувати піклування, взаємодіяти із сусідами, працювати, бути включеними в суспільство. </a:t>
            </a:r>
            <a:endParaRPr lang="uk-UA" sz="1800" dirty="0" smtClean="0"/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 smtClean="0"/>
              <a:t>У </a:t>
            </a:r>
            <a:r>
              <a:rPr lang="uk-UA" sz="1800" dirty="0"/>
              <a:t>межах експериментального </a:t>
            </a:r>
            <a:r>
              <a:rPr lang="uk-UA" sz="1800" dirty="0" err="1"/>
              <a:t>проєкту</a:t>
            </a:r>
            <a:r>
              <a:rPr lang="uk-UA" sz="1800" dirty="0"/>
              <a:t> Міністерства соціальної політики Волинську область визначено пілотною у експериментальному </a:t>
            </a:r>
            <a:r>
              <a:rPr lang="uk-UA" sz="1800" dirty="0" err="1"/>
              <a:t>проєкті</a:t>
            </a:r>
            <a:r>
              <a:rPr lang="uk-UA" sz="1800" dirty="0"/>
              <a:t> з впровадження соціальної послуги підтриманого проживання для внутрішньо переміщених осіб </a:t>
            </a:r>
            <a:r>
              <a:rPr lang="uk-UA" sz="1800" dirty="0" smtClean="0"/>
              <a:t>з числа осіб похилого віку та осіб з інвалідністю на території </a:t>
            </a:r>
            <a:r>
              <a:rPr lang="uk-UA" sz="1800" dirty="0" err="1" smtClean="0"/>
              <a:t>Торчинської</a:t>
            </a:r>
            <a:r>
              <a:rPr lang="uk-UA" sz="1800" dirty="0" smtClean="0"/>
              <a:t> селищної ради. </a:t>
            </a:r>
            <a:r>
              <a:rPr lang="ru-RU" sz="1800" dirty="0" err="1"/>
              <a:t>Завдяки</a:t>
            </a:r>
            <a:r>
              <a:rPr lang="ru-RU" sz="1800" dirty="0"/>
              <a:t> </a:t>
            </a:r>
            <a:r>
              <a:rPr lang="ru-RU" sz="1800" dirty="0" err="1"/>
              <a:t>співпраці</a:t>
            </a:r>
            <a:r>
              <a:rPr lang="ru-RU" sz="1800" dirty="0"/>
              <a:t> з БФ «Рокада» у 2025 </a:t>
            </a:r>
            <a:r>
              <a:rPr lang="ru-RU" sz="1800" dirty="0" err="1"/>
              <a:t>році</a:t>
            </a:r>
            <a:r>
              <a:rPr lang="ru-RU" sz="1800" dirty="0"/>
              <a:t> завершено </a:t>
            </a:r>
            <a:r>
              <a:rPr lang="ru-RU" sz="1800" dirty="0" err="1"/>
              <a:t>капітальний</a:t>
            </a:r>
            <a:r>
              <a:rPr lang="ru-RU" sz="1800" dirty="0"/>
              <a:t> ремонт та </a:t>
            </a:r>
            <a:r>
              <a:rPr lang="ru-RU" sz="1800" dirty="0" err="1"/>
              <a:t>облаштування</a:t>
            </a:r>
            <a:r>
              <a:rPr lang="ru-RU" sz="1800" dirty="0"/>
              <a:t> </a:t>
            </a:r>
            <a:r>
              <a:rPr lang="ru-RU" sz="1800" dirty="0" err="1"/>
              <a:t>п’яти</a:t>
            </a:r>
            <a:r>
              <a:rPr lang="ru-RU" sz="1800" dirty="0"/>
              <a:t> </a:t>
            </a:r>
            <a:r>
              <a:rPr lang="ru-RU" sz="1800" dirty="0" err="1"/>
              <a:t>будинків</a:t>
            </a:r>
            <a:r>
              <a:rPr lang="ru-RU" sz="1800" dirty="0"/>
              <a:t> </a:t>
            </a:r>
            <a:r>
              <a:rPr lang="ru-RU" sz="1800" dirty="0" smtClean="0"/>
              <a:t>для </a:t>
            </a:r>
            <a:r>
              <a:rPr lang="ru-RU" sz="1800" dirty="0" err="1"/>
              <a:t>забезпечення</a:t>
            </a:r>
            <a:r>
              <a:rPr lang="ru-RU" sz="1800" dirty="0"/>
              <a:t> надання соціальної </a:t>
            </a:r>
            <a:r>
              <a:rPr lang="ru-RU" sz="1800" dirty="0" err="1"/>
              <a:t>послуги</a:t>
            </a:r>
            <a:r>
              <a:rPr lang="ru-RU" sz="1800" dirty="0"/>
              <a:t> </a:t>
            </a:r>
            <a:r>
              <a:rPr lang="ru-RU" sz="1800" dirty="0" err="1"/>
              <a:t>підтриманого</a:t>
            </a:r>
            <a:r>
              <a:rPr lang="ru-RU" sz="1800" dirty="0"/>
              <a:t> </a:t>
            </a:r>
            <a:r>
              <a:rPr lang="ru-RU" sz="1800" dirty="0" err="1"/>
              <a:t>проживання</a:t>
            </a:r>
            <a:r>
              <a:rPr lang="ru-RU" sz="1800" dirty="0"/>
              <a:t> 25 </a:t>
            </a:r>
            <a:r>
              <a:rPr lang="ru-RU" sz="1800" dirty="0" smtClean="0"/>
              <a:t>особам.</a:t>
            </a:r>
            <a:endParaRPr lang="uk-UA" sz="1800" dirty="0" smtClean="0"/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u="sng" dirty="0" smtClean="0"/>
              <a:t>Перспективи</a:t>
            </a:r>
            <a:r>
              <a:rPr lang="uk-UA" sz="1800" dirty="0" smtClean="0"/>
              <a:t>: Створення </a:t>
            </a:r>
            <a:r>
              <a:rPr lang="uk-UA" sz="1800" dirty="0"/>
              <a:t>відділення підтриманого проживання Центру надання соціальних послуг </a:t>
            </a:r>
            <a:r>
              <a:rPr lang="uk-UA" sz="1800" dirty="0" err="1" smtClean="0"/>
              <a:t>Торчинської</a:t>
            </a:r>
            <a:r>
              <a:rPr lang="uk-UA" sz="1800" dirty="0" smtClean="0"/>
              <a:t> селищної ради забезпечує </a:t>
            </a:r>
            <a:r>
              <a:rPr lang="uk-UA" sz="1800" dirty="0"/>
              <a:t>гідні та безпечні умови проживання </a:t>
            </a:r>
            <a:r>
              <a:rPr lang="uk-UA" sz="1800" dirty="0" err="1"/>
              <a:t>найвразливіших</a:t>
            </a:r>
            <a:r>
              <a:rPr lang="uk-UA" sz="1800" dirty="0"/>
              <a:t> категорій населення та є важливим елементом розвитку соціальної інфраструктури громади</a:t>
            </a:r>
            <a:r>
              <a:rPr lang="uk-UA" sz="1800" dirty="0" smtClean="0"/>
              <a:t>.</a:t>
            </a:r>
            <a:endParaRPr lang="uk-UA" sz="1800" dirty="0"/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dirty="0"/>
              <a:t>З 1 грудня 2025 року у відділенні підтриманого проживання отримають </a:t>
            </a:r>
            <a:r>
              <a:rPr lang="uk-UA" sz="1800" dirty="0" err="1"/>
              <a:t>прихисток</a:t>
            </a:r>
            <a:r>
              <a:rPr lang="uk-UA" sz="1800" dirty="0"/>
              <a:t> 8 внутрішньо переміщених осіб похилого віку, осіб з інвалідністю. Також, узгоджено з </a:t>
            </a:r>
            <a:r>
              <a:rPr lang="uk-UA" sz="1800" dirty="0" err="1"/>
              <a:t>Мінсоцполітики</a:t>
            </a:r>
            <a:r>
              <a:rPr lang="uk-UA" sz="1800" dirty="0"/>
              <a:t> розміщення в грудні поточного року 7 осіб з інвалідністю з інтернатних закладів Харківської області.</a:t>
            </a:r>
          </a:p>
        </p:txBody>
      </p:sp>
      <p:sp>
        <p:nvSpPr>
          <p:cNvPr id="9" name="Заголовок 3">
            <a:extLst>
              <a:ext uri="{FF2B5EF4-FFF2-40B4-BE49-F238E27FC236}">
                <a16:creationId xmlns:a16="http://schemas.microsoft.com/office/drawing/2014/main" id="{41E2038C-675D-6818-630E-2E0E90633D42}"/>
              </a:ext>
            </a:extLst>
          </p:cNvPr>
          <p:cNvSpPr txBox="1">
            <a:spLocks/>
          </p:cNvSpPr>
          <p:nvPr/>
        </p:nvSpPr>
        <p:spPr>
          <a:xfrm>
            <a:off x="838200" y="1555317"/>
            <a:ext cx="5675722" cy="3034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Статус: </a:t>
            </a:r>
            <a:r>
              <a:rPr kumimoji="0" lang="uk-U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проєкт триває</a:t>
            </a:r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DC6B3DB3-F7CB-3DE2-9CCB-FFD2F947FF47}"/>
              </a:ext>
            </a:extLst>
          </p:cNvPr>
          <p:cNvSpPr txBox="1">
            <a:spLocks/>
          </p:cNvSpPr>
          <p:nvPr/>
        </p:nvSpPr>
        <p:spPr>
          <a:xfrm>
            <a:off x="838200" y="1659849"/>
            <a:ext cx="5675722" cy="9057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6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Назва </a:t>
            </a:r>
            <a:r>
              <a:rPr kumimoji="0" lang="uk-UA" sz="1600" b="0" i="1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проєкту</a:t>
            </a:r>
            <a:r>
              <a:rPr kumimoji="0" lang="uk-UA" sz="16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:</a:t>
            </a:r>
            <a:r>
              <a:rPr kumimoji="0" lang="uk-UA" sz="1600" b="0" i="1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</a:t>
            </a:r>
            <a:r>
              <a:rPr kumimoji="0" lang="uk-UA" sz="1600" b="1" i="1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«Підтримане проживання»</a:t>
            </a:r>
            <a:endParaRPr kumimoji="0" lang="uk-UA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  <p:sp>
        <p:nvSpPr>
          <p:cNvPr id="11" name="Объект 4">
            <a:extLst>
              <a:ext uri="{FF2B5EF4-FFF2-40B4-BE49-F238E27FC236}">
                <a16:creationId xmlns:a16="http://schemas.microsoft.com/office/drawing/2014/main" id="{C82666A5-D4D5-190D-7766-B5CF546A22C1}"/>
              </a:ext>
            </a:extLst>
          </p:cNvPr>
          <p:cNvSpPr txBox="1">
            <a:spLocks/>
          </p:cNvSpPr>
          <p:nvPr/>
        </p:nvSpPr>
        <p:spPr>
          <a:xfrm>
            <a:off x="838200" y="-62835"/>
            <a:ext cx="11218682" cy="67843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uk-UA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Заголовок 3">
            <a:extLst>
              <a:ext uri="{FF2B5EF4-FFF2-40B4-BE49-F238E27FC236}">
                <a16:creationId xmlns:a16="http://schemas.microsoft.com/office/drawing/2014/main" id="{9CC07D10-5A27-7254-F21A-A327B66524A8}"/>
              </a:ext>
            </a:extLst>
          </p:cNvPr>
          <p:cNvSpPr txBox="1">
            <a:spLocks/>
          </p:cNvSpPr>
          <p:nvPr/>
        </p:nvSpPr>
        <p:spPr>
          <a:xfrm>
            <a:off x="8323868" y="612743"/>
            <a:ext cx="3813968" cy="13475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  <a:hlinkClick r:id="rId2"/>
              </a:rPr>
              <a:t>https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  <a:hlinkClick r:id="rId2"/>
              </a:rPr>
              <a:t>://voladm.gov.ua/article/realizaciya-eksperimentalnogo-proyektu-z-vprovadzhennya-socialnoyi-poslugi-pidtrimanogo-prozhivannya</a:t>
            </a:r>
            <a:r>
              <a:rPr kumimoji="0" lang="en-US" sz="1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  <a:hlinkClick r:id="rId2"/>
              </a:rPr>
              <a:t>/</a:t>
            </a:r>
            <a:r>
              <a:rPr kumimoji="0" lang="uk-UA" sz="1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 </a:t>
            </a:r>
            <a:endParaRPr kumimoji="0" lang="uk-UA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</p:txBody>
      </p:sp>
      <p:sp>
        <p:nvSpPr>
          <p:cNvPr id="7" name="Объект 4">
            <a:extLst>
              <a:ext uri="{FF2B5EF4-FFF2-40B4-BE49-F238E27FC236}">
                <a16:creationId xmlns:a16="http://schemas.microsoft.com/office/drawing/2014/main" id="{B4C19FE9-5EC2-C37A-D360-208EE23700DC}"/>
              </a:ext>
            </a:extLst>
          </p:cNvPr>
          <p:cNvSpPr txBox="1">
            <a:spLocks/>
          </p:cNvSpPr>
          <p:nvPr/>
        </p:nvSpPr>
        <p:spPr>
          <a:xfrm>
            <a:off x="12273012" y="1496860"/>
            <a:ext cx="3271788" cy="6035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uk-UA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Прохання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перев</a:t>
            </a:r>
            <a:r>
              <a:rPr kumimoji="0" lang="uk-UA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ірити коректність посилання</a:t>
            </a:r>
          </a:p>
        </p:txBody>
      </p:sp>
    </p:spTree>
    <p:extLst>
      <p:ext uri="{BB962C8B-B14F-4D97-AF65-F5344CB8AC3E}">
        <p14:creationId xmlns:p14="http://schemas.microsoft.com/office/powerpoint/2010/main" val="33970048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826</Words>
  <Application>Microsoft Office PowerPoint</Application>
  <PresentationFormat>Широкоэкранный</PresentationFormat>
  <Paragraphs>81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Презентация PowerPoint</vt:lpstr>
      <vt:lpstr>Раннє втручання</vt:lpstr>
      <vt:lpstr>Презентация PowerPoint</vt:lpstr>
      <vt:lpstr>Проблема, яку ми вирішуємо:</vt:lpstr>
      <vt:lpstr>Як ми вирішуємо проблему:</vt:lpstr>
      <vt:lpstr>Результати 2025 року:</vt:lpstr>
      <vt:lpstr>Внесок у безбар’єрність:</vt:lpstr>
      <vt:lpstr>Підтримане проживання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Ціль – абетка безбар’єрності</dc:title>
  <dc:creator>User</dc:creator>
  <cp:lastModifiedBy>User</cp:lastModifiedBy>
  <cp:revision>89</cp:revision>
  <cp:lastPrinted>2025-12-03T12:24:31Z</cp:lastPrinted>
  <dcterms:created xsi:type="dcterms:W3CDTF">2021-06-08T10:40:15Z</dcterms:created>
  <dcterms:modified xsi:type="dcterms:W3CDTF">2025-12-03T13:42:25Z</dcterms:modified>
</cp:coreProperties>
</file>