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70" r:id="rId4"/>
    <p:sldId id="278" r:id="rId5"/>
    <p:sldId id="297" r:id="rId6"/>
    <p:sldId id="265" r:id="rId7"/>
    <p:sldId id="274" r:id="rId8"/>
    <p:sldId id="258" r:id="rId9"/>
    <p:sldId id="266" r:id="rId10"/>
    <p:sldId id="268" r:id="rId11"/>
    <p:sldId id="267" r:id="rId12"/>
    <p:sldId id="272" r:id="rId13"/>
    <p:sldId id="276" r:id="rId14"/>
    <p:sldId id="279" r:id="rId15"/>
    <p:sldId id="280" r:id="rId16"/>
    <p:sldId id="281" r:id="rId17"/>
    <p:sldId id="298" r:id="rId18"/>
    <p:sldId id="301" r:id="rId19"/>
    <p:sldId id="287" r:id="rId20"/>
    <p:sldId id="300" r:id="rId21"/>
    <p:sldId id="302" r:id="rId22"/>
    <p:sldId id="291" r:id="rId23"/>
    <p:sldId id="282" r:id="rId24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1" d="100"/>
          <a:sy n="101" d="100"/>
        </p:scale>
        <p:origin x="73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en-US"/>
              <a:pPr/>
              <a:t>11/16/2021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1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1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6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6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8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6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38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9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13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7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7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5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9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3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0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0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16.11.2021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/>
              <a:pPr/>
              <a:t>11/16/2021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/>
              <a:pPr/>
              <a:t>11/16/2021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Начальник Центру –</a:t>
            </a:r>
            <a:r>
              <a:rPr lang="ru-RU" b="1" dirty="0" err="1" smtClean="0">
                <a:solidFill>
                  <a:srgbClr val="002060"/>
                </a:solidFill>
              </a:rPr>
              <a:t>Сергій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Шмига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1556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ПІДГОТОВКА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 ДІЙ У НАДЗВИЧАЙНИХ СИТУАЦІЯХ  КЕРІВНОГО СКЛАДУ І ФАХІВЦІВ ОРГАНІВ УПРАВЛІННЯ ТА СИЛ ЦИВІЛЬНОГО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ЗАХИСТУ</a:t>
            </a: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ОРГАНІЗАЦІЯ НАВЧАННЯ НАСЕЛЕННЯ ДО ДІЙ У НАДЗВИЧАЙНИХ СИТУАЦІЯХ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200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Навчально-методичний центр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цивільного захисту та безпеки життєдіяльності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Волинської області</a:t>
            </a:r>
            <a:endParaRPr lang="ru-RU" b="1" dirty="0" smtClean="0">
              <a:solidFill>
                <a:srgbClr val="00206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899592" y="4515966"/>
            <a:ext cx="1728192" cy="5143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Доповідач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0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97416" cy="856456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КОМАНДНО-ШТАБНІ </a:t>
            </a:r>
            <a:b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(ТРЕНУВАННЯ) З ЦИВІЛЬНОГО ЗАХИСТУ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8014" y="1373614"/>
            <a:ext cx="41404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550"/>
              </a:spcBef>
              <a:buClr>
                <a:srgbClr val="2DA2BF"/>
              </a:buClr>
              <a:buSzPct val="70000"/>
            </a:pPr>
            <a:r>
              <a:rPr lang="uk-UA" sz="2000" b="1" dirty="0" smtClean="0">
                <a:latin typeface="Bahnschrift Condensed" pitchFamily="34" charset="0"/>
                <a:cs typeface="Times New Roman" panose="02020603050405020304" pitchFamily="18" charset="0"/>
              </a:rPr>
              <a:t>Участь у загальнодержавному </a:t>
            </a:r>
          </a:p>
          <a:p>
            <a:pPr marL="0" lvl="1" algn="ctr">
              <a:spcBef>
                <a:spcPts val="550"/>
              </a:spcBef>
              <a:buClr>
                <a:srgbClr val="2DA2BF"/>
              </a:buClr>
              <a:buSzPct val="70000"/>
            </a:pPr>
            <a:r>
              <a:rPr lang="uk-UA" sz="2000" b="1" dirty="0" smtClean="0">
                <a:latin typeface="Bahnschrift Condensed" pitchFamily="34" charset="0"/>
                <a:cs typeface="Times New Roman" panose="02020603050405020304" pitchFamily="18" charset="0"/>
              </a:rPr>
              <a:t>командно-штабному тренуванні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7614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550"/>
              </a:spcBef>
              <a:buClr>
                <a:srgbClr val="2DA2BF"/>
              </a:buClr>
              <a:buSzPct val="70000"/>
            </a:pPr>
            <a:r>
              <a:rPr lang="uk-UA" sz="2000" b="1" dirty="0" smtClean="0">
                <a:solidFill>
                  <a:prstClr val="black"/>
                </a:solidFill>
                <a:latin typeface="Bahnschrift Condensed" pitchFamily="34" charset="0"/>
                <a:cs typeface="Times New Roman" panose="02020603050405020304" pitchFamily="18" charset="0"/>
              </a:rPr>
              <a:t>Регіональне командно-штабне навчання з органами управління та силами ЦЗ територіальної підсистеми</a:t>
            </a:r>
          </a:p>
        </p:txBody>
      </p:sp>
      <p:pic>
        <p:nvPicPr>
          <p:cNvPr id="8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92854"/>
            <a:ext cx="3024336" cy="2268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71053"/>
            <a:ext cx="3456684" cy="2290053"/>
          </a:xfrm>
          <a:prstGeom prst="rect">
            <a:avLst/>
          </a:prstGeom>
        </p:spPr>
      </p:pic>
      <p:pic>
        <p:nvPicPr>
          <p:cNvPr id="10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153400" cy="576064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ПЕРІОДИЧНІСТЬ ПРОВЕДЕННЯ НАВЧАНЬ (ТРЕНУВАНЬ) </a:t>
            </a:r>
            <a:b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 ЦИВІЛЬНОГО ЗАХИСТУ ОБЛАСТІ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57669"/>
              </p:ext>
            </p:extLst>
          </p:nvPr>
        </p:nvGraphicFramePr>
        <p:xfrm>
          <a:off x="323528" y="1478105"/>
          <a:ext cx="8352927" cy="35419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053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заходу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періодичність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термін проведення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Регіональне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командно-штабне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органами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та силами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підсистеми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endParaRPr lang="ru-RU" sz="1400" dirty="0">
                        <a:latin typeface="Bahnschrift Condensed" pitchFamily="34" charset="0"/>
                        <a:ea typeface="Source Sans Pro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один раз на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п’ять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ru-RU" sz="1400" dirty="0">
                        <a:latin typeface="Bahnschrift Condensed" pitchFamily="34" charset="0"/>
                        <a:ea typeface="Source Sans Pro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три доби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9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Штабне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тренування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органами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підсистеми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endParaRPr lang="ru-RU" sz="1400" dirty="0">
                        <a:latin typeface="Bahnschrift Condensed" pitchFamily="34" charset="0"/>
                        <a:ea typeface="Source Sans Pro Semi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один раз на три 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одна доба</a:t>
                      </a:r>
                    </a:p>
                    <a:p>
                      <a:pPr algn="ctr" fontAlgn="t"/>
                      <a:endParaRPr lang="uk-UA" sz="1400" dirty="0" smtClean="0">
                        <a:effectLst/>
                        <a:latin typeface="Bahnschrift Condensed" pitchFamily="34" charset="0"/>
                        <a:ea typeface="Source Sans Pro Semibol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6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Командно-штабне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органами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та силами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ланки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підсистеми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endParaRPr lang="ru-RU" sz="1400" dirty="0">
                        <a:effectLst/>
                        <a:latin typeface="Bahnschrift Condensed" pitchFamily="34" charset="0"/>
                        <a:ea typeface="Source Sans Pro Semibol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один раз на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п’ять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ru-RU" sz="1400" dirty="0">
                        <a:effectLst/>
                        <a:latin typeface="Bahnschrift Condensed" pitchFamily="34" charset="0"/>
                        <a:ea typeface="Source Sans Pro Semibol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 smtClean="0">
                          <a:effectLst/>
                          <a:latin typeface="Bahnschrift Condensed" pitchFamily="34" charset="0"/>
                          <a:ea typeface="Source Sans Pro Semibold" pitchFamily="34" charset="0"/>
                          <a:cs typeface="Times New Roman" panose="02020603050405020304" pitchFamily="18" charset="0"/>
                        </a:rPr>
                        <a:t>дві доби</a:t>
                      </a:r>
                      <a:endParaRPr lang="uk-UA" sz="1400" dirty="0">
                        <a:effectLst/>
                        <a:latin typeface="Bahnschrift Condensed" pitchFamily="34" charset="0"/>
                        <a:ea typeface="Source Sans Pro Semibol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7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153400" cy="648072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ПЕРІОДИЧНІСТЬ ПРОВЕДЕННЯ НАВЧАНЬ (ТРЕНУВАНЬ) </a:t>
            </a:r>
            <a:b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 ЦИВІЛЬНОГО ЗАХИСТУ ОБЛАСТІ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23528" y="1419622"/>
          <a:ext cx="8352927" cy="3688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44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заходу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періодичність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термін проведення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3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Штабне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тренування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органами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ланки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підсистеми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єдиної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endParaRPr lang="ru-RU" sz="1400" dirty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один раз на три роки</a:t>
                      </a:r>
                      <a:endParaRPr lang="ru-RU" sz="1400" dirty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одна доба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184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Спеціальне </a:t>
                      </a:r>
                      <a:r>
                        <a:rPr lang="uk-UA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навчання (тренування) формувань аварійно-рятувальної служби функціональної</a:t>
                      </a:r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підсистеми</a:t>
                      </a:r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єдиної державної системи цивільного захисту</a:t>
                      </a:r>
                      <a:endParaRPr lang="uk-UA" sz="1400" dirty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один раз на три 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одна доба</a:t>
                      </a:r>
                    </a:p>
                    <a:p>
                      <a:pPr algn="ctr" fontAlgn="t"/>
                      <a:endParaRPr lang="uk-UA" sz="1400" dirty="0" smtClean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Спеціальне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тренування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регіональної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спеціалізованої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служби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b="1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територіального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формування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один раз на три роки</a:t>
                      </a:r>
                    </a:p>
                    <a:p>
                      <a:pPr algn="ctr"/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Bahnschrift Condensed" pitchFamily="34" charset="0"/>
                          <a:cs typeface="Times New Roman" panose="02020603050405020304" pitchFamily="18" charset="0"/>
                        </a:rPr>
                        <a:t>одна доба</a:t>
                      </a:r>
                    </a:p>
                    <a:p>
                      <a:pPr algn="ctr" fontAlgn="t"/>
                      <a:endParaRPr lang="uk-UA" sz="1400" dirty="0">
                        <a:effectLst/>
                        <a:latin typeface="Bahnschrift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7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55576" y="3075806"/>
            <a:ext cx="7632848" cy="86409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навчання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дітей дошкільного віку, учнів та студентів;</a:t>
            </a:r>
            <a:endParaRPr lang="ru-RU" sz="240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0595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КОДЕКС ЦИВІЛЬНОГО ЗАХИСТУ УКРАЇНИ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sz="1600" b="1" i="1" dirty="0" smtClean="0">
                <a:solidFill>
                  <a:schemeClr val="tx1"/>
                </a:solidFill>
              </a:rPr>
              <a:t>ст. 39   О</a:t>
            </a:r>
            <a:r>
              <a:rPr lang="uk-UA" sz="1800" b="1" i="1" dirty="0" smtClean="0">
                <a:solidFill>
                  <a:schemeClr val="tx1"/>
                </a:solidFill>
                <a:latin typeface="Georgia" pitchFamily="18" charset="0"/>
              </a:rPr>
              <a:t>рганізація навчання населення діям  у надзвичайних ситуаціях</a:t>
            </a:r>
            <a:endParaRPr lang="uk-UA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55576" y="2067694"/>
            <a:ext cx="76328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роботи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працюючого населення;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4083918"/>
            <a:ext cx="76328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проживання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непрацюючого населення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56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Навчання населення діям у надзвичайних ситуаціях здійснюється: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9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Люди коллектив, значок вектора команды воплощения мыжские Иллюстрация  вектора - иллюстрации насчитывающей портрет, характер: 11424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758"/>
            <a:ext cx="1269182" cy="1269182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10595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КОДЕКС ЦИВІЛЬНОГО ЗАХИСТУ УКРАЇНИ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sz="1600" b="1" i="1" dirty="0" smtClean="0">
                <a:solidFill>
                  <a:schemeClr val="tx1"/>
                </a:solidFill>
              </a:rPr>
              <a:t>ст. 39  О</a:t>
            </a:r>
            <a:r>
              <a:rPr lang="uk-UA" sz="1800" b="1" i="1" dirty="0" smtClean="0">
                <a:solidFill>
                  <a:schemeClr val="tx1"/>
                </a:solidFill>
                <a:latin typeface="Georgia" pitchFamily="18" charset="0"/>
              </a:rPr>
              <a:t>рганізація навчання населення діям  у надзвичайних ситуаціях</a:t>
            </a:r>
            <a:endParaRPr lang="uk-UA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563638"/>
            <a:ext cx="864096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uk-UA" sz="3200" b="1" dirty="0" smtClean="0">
                <a:latin typeface="+mj-lt"/>
                <a:cs typeface="Times New Roman" panose="02020603050405020304" pitchFamily="18" charset="0"/>
              </a:rPr>
              <a:t>Організація навчання працюючого та непрацюючого населення покладено</a:t>
            </a:r>
            <a:r>
              <a:rPr lang="uk-UA" sz="36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+mj-lt"/>
                <a:cs typeface="Times New Roman" panose="02020603050405020304" pitchFamily="18" charset="0"/>
              </a:rPr>
              <a:t>на </a:t>
            </a: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uk-UA" sz="2000" dirty="0" smtClean="0">
                <a:latin typeface="+mj-lt"/>
                <a:cs typeface="Times New Roman" panose="02020603050405020304" pitchFamily="18" charset="0"/>
              </a:rPr>
              <a:t>центральний орган виконавчої влади, який забезпечує формування та реалізує державну політику у сфері цивільного захисту,</a:t>
            </a:r>
            <a:endParaRPr lang="uk-UA" sz="2400" dirty="0" smtClean="0">
              <a:latin typeface="+mj-lt"/>
              <a:cs typeface="Times New Roman" panose="02020603050405020304" pitchFamily="18" charset="0"/>
            </a:endParaRP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uk-UA" sz="2800" b="1" i="1" dirty="0" smtClean="0">
              <a:latin typeface="+mj-lt"/>
              <a:cs typeface="Times New Roman" panose="02020603050405020304" pitchFamily="18" charset="0"/>
            </a:endParaRP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uk-UA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+mj-lt"/>
                <a:cs typeface="Times New Roman" panose="02020603050405020304" pitchFamily="18" charset="0"/>
              </a:rPr>
              <a:t>місцеві державні адміністрації, </a:t>
            </a: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uk-UA" sz="3200" b="1" i="1" dirty="0" smtClean="0">
                <a:latin typeface="+mj-lt"/>
                <a:cs typeface="Times New Roman" panose="02020603050405020304" pitchFamily="18" charset="0"/>
              </a:rPr>
              <a:t>органи місцевого самоврядування, </a:t>
            </a: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endParaRPr lang="uk-UA" sz="3200" b="1" i="1" dirty="0" smtClean="0">
              <a:latin typeface="+mj-lt"/>
              <a:cs typeface="Times New Roman" panose="02020603050405020304" pitchFamily="18" charset="0"/>
            </a:endParaRPr>
          </a:p>
          <a:p>
            <a:pPr marL="137160" indent="-457200" algn="ctr">
              <a:lnSpc>
                <a:spcPts val="2200"/>
              </a:lnSpc>
              <a:spcBef>
                <a:spcPts val="0"/>
              </a:spcBef>
              <a:buNone/>
              <a:defRPr/>
            </a:pPr>
            <a:r>
              <a:rPr lang="uk-UA" sz="2000" dirty="0" smtClean="0">
                <a:latin typeface="+mj-lt"/>
                <a:cs typeface="Times New Roman" panose="02020603050405020304" pitchFamily="18" charset="0"/>
              </a:rPr>
              <a:t>які розробляють і затверджують відповідні організаційно-методичні вказівки та програми з підготовки населення до дій у НС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7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153400" cy="720080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Організація навчання непрацюючого населення діям у надзвичайних ситуаціях</a:t>
            </a:r>
            <a:endParaRPr lang="uk-UA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456093" y="1419622"/>
            <a:ext cx="2952328" cy="86409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1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НАВЧАННЯ НЕПРАЦЮЮЧОГО НАСЕЛЕННЯ ДІЯМ У НАДЗВИЧАЙНИХ СИТУАЦІЯХ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04365" y="2715766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ІНФОРМАЦІЙНО-ПРОСВІТНИЦЬКА РОБОТА З ПИТАНЬ ПОВЕДІНКИ В УМОВАХ НС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4083918"/>
            <a:ext cx="295232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КОНСУЛЬТАЦІЙНІ ПУНКТИ З ПИТАНЬ ЦИВІЛЬНОГО ЗАХИСТУ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483766">
            <a:off x="5386254" y="1918827"/>
            <a:ext cx="1152128" cy="538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483766">
            <a:off x="7906534" y="3358987"/>
            <a:ext cx="1152128" cy="538887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5029"/>
            <a:ext cx="2448272" cy="3416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12738"/>
            <a:ext cx="1872208" cy="2647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74576" y="195486"/>
            <a:ext cx="7612436" cy="720080"/>
          </a:xfrm>
        </p:spPr>
        <p:txBody>
          <a:bodyPr>
            <a:noAutofit/>
          </a:bodyPr>
          <a:lstStyle/>
          <a:p>
            <a:pPr algn="ctr"/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КОНСУЛЬТАЦІЙНИЙ ПУНКТ </a:t>
            </a:r>
            <a:b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З ПИТАНЬ ЦИВІЛЬНОГО ЗАХИСТУ</a:t>
            </a:r>
            <a:endParaRPr lang="uk-UA" altLang="uk-UA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2859782"/>
            <a:ext cx="335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600" dirty="0">
                <a:latin typeface="Bahnschrift SemiLight SemiConde" pitchFamily="34" charset="0"/>
              </a:rPr>
              <a:t>за </a:t>
            </a:r>
            <a:r>
              <a:rPr lang="uk-UA" altLang="uk-UA" sz="1600" dirty="0" smtClean="0">
                <a:latin typeface="Bahnschrift SemiLight SemiConde" pitchFamily="34" charset="0"/>
              </a:rPr>
              <a:t>рішенням керівника місцевого органу виконавчої влади </a:t>
            </a:r>
            <a:r>
              <a:rPr lang="uk-UA" altLang="uk-UA" sz="1600" dirty="0">
                <a:latin typeface="Bahnschrift SemiLight SemiConde" pitchFamily="34" charset="0"/>
              </a:rPr>
              <a:t>та  </a:t>
            </a:r>
            <a:r>
              <a:rPr lang="uk-UA" altLang="uk-UA" sz="1600" dirty="0" smtClean="0">
                <a:latin typeface="Bahnschrift SemiLight SemiConde" pitchFamily="34" charset="0"/>
              </a:rPr>
              <a:t>органу місцевого самоврядування, як правило, на базі суб'єктів господарювання (</a:t>
            </a:r>
            <a:r>
              <a:rPr lang="uk-UA" altLang="uk-UA" sz="1600" dirty="0" err="1" smtClean="0">
                <a:latin typeface="Bahnschrift SemiLight SemiConde" pitchFamily="34" charset="0"/>
              </a:rPr>
              <a:t>ЦНАПи</a:t>
            </a:r>
            <a:r>
              <a:rPr lang="uk-UA" altLang="uk-UA" sz="1600" dirty="0" smtClean="0">
                <a:latin typeface="Bahnschrift SemiLight SemiConde" pitchFamily="34" charset="0"/>
              </a:rPr>
              <a:t>, бібліотеки тощо)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931790"/>
            <a:ext cx="3131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600" dirty="0" smtClean="0">
                <a:latin typeface="Bahnschrift SemiLight SemiConde" pitchFamily="34" charset="0"/>
              </a:rPr>
              <a:t>Інформаційно-довідковими матеріалами</a:t>
            </a:r>
          </a:p>
          <a:p>
            <a:pPr algn="ctr"/>
            <a:r>
              <a:rPr lang="uk-UA" altLang="uk-UA" sz="1600" dirty="0" smtClean="0">
                <a:latin typeface="Bahnschrift SemiLight SemiConde" pitchFamily="34" charset="0"/>
              </a:rPr>
              <a:t>з питань цивільного захисту, наочними засобами навчання, спец. літературою, навчальними посібниками тощо</a:t>
            </a:r>
          </a:p>
        </p:txBody>
      </p:sp>
      <p:sp>
        <p:nvSpPr>
          <p:cNvPr id="9" name="Стрелка углом 8"/>
          <p:cNvSpPr/>
          <p:nvPr/>
        </p:nvSpPr>
        <p:spPr>
          <a:xfrm rot="5400000" flipV="1">
            <a:off x="1241630" y="1797664"/>
            <a:ext cx="864096" cy="11161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6696236" y="1815666"/>
            <a:ext cx="864096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692844"/>
            <a:ext cx="1080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ДЕ?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1707654"/>
            <a:ext cx="14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ЧИМ?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27784" y="1470433"/>
            <a:ext cx="374441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РОЗМІЩУЄТЬСЯ </a:t>
            </a:r>
          </a:p>
          <a:p>
            <a:pPr algn="ctr"/>
            <a:r>
              <a:rPr lang="uk-UA" alt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та ЗАБЕЗПЕЧУЄТЬСЯ</a:t>
            </a:r>
            <a:endParaRPr lang="ru-RU" sz="2400" dirty="0"/>
          </a:p>
        </p:txBody>
      </p:sp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5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74576" y="195486"/>
            <a:ext cx="7612436" cy="720080"/>
          </a:xfrm>
        </p:spPr>
        <p:txBody>
          <a:bodyPr>
            <a:noAutofit/>
          </a:bodyPr>
          <a:lstStyle/>
          <a:p>
            <a:pPr algn="ctr"/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ДОВІДКОВИЙ КУТОК КОНСУЛЬТАЦІЙНОГО ПУНКТУ </a:t>
            </a:r>
            <a:b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З ПИТАНЬ ЦИВІЛЬНОГО ЗАХИСТУ</a:t>
            </a:r>
            <a:endParaRPr lang="uk-UA" altLang="uk-UA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5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9144000" cy="33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74576" y="195486"/>
            <a:ext cx="7612436" cy="720080"/>
          </a:xfrm>
        </p:spPr>
        <p:txBody>
          <a:bodyPr>
            <a:noAutofit/>
          </a:bodyPr>
          <a:lstStyle/>
          <a:p>
            <a:pPr algn="ctr"/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ДОВІДКОВИЙ КУТОК КОНСУЛЬТАЦІЙНОГО ПУНКТУ </a:t>
            </a:r>
            <a:b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uk-UA" altLang="uk-UA" sz="2400" b="1" dirty="0" smtClean="0">
                <a:solidFill>
                  <a:schemeClr val="tx1"/>
                </a:solidFill>
                <a:latin typeface="Calibri" pitchFamily="34" charset="0"/>
              </a:rPr>
              <a:t>З ПИТАНЬ ЦИВІЛЬНОГО ЗАХИСТУ</a:t>
            </a:r>
            <a:endParaRPr lang="uk-UA" altLang="uk-UA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5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" y="1347614"/>
            <a:ext cx="8373966" cy="36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755575" y="195262"/>
            <a:ext cx="76328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atin typeface="+mj-lt"/>
              </a:rPr>
              <a:t>НАПОВНЕННЯ ІНФОРМАЦІЙНО-ДОВІДКОВОГО КУТКА </a:t>
            </a:r>
            <a:r>
              <a:rPr lang="uk-UA" sz="2200" b="1" dirty="0">
                <a:latin typeface="+mj-lt"/>
              </a:rPr>
              <a:t>З </a:t>
            </a:r>
            <a:r>
              <a:rPr lang="uk-UA" sz="2200" b="1" dirty="0" smtClean="0">
                <a:latin typeface="+mj-lt"/>
              </a:rPr>
              <a:t>ПИТАНЬ ЦИВІЛЬНОГО </a:t>
            </a:r>
            <a:r>
              <a:rPr lang="uk-UA" sz="2200" b="1" dirty="0">
                <a:latin typeface="+mj-lt"/>
              </a:rPr>
              <a:t>ЗАХИСТУ</a:t>
            </a:r>
          </a:p>
        </p:txBody>
      </p:sp>
      <p:pic>
        <p:nvPicPr>
          <p:cNvPr id="3" name="Picture 3" descr="C:\Documents and Settings\User\Рабочий стол\Sveta 1\17.01.19\евакуац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53175"/>
            <a:ext cx="3626778" cy="252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User\Рабочий стол\Sveta 1\17.01.19\урага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991" y="1419622"/>
            <a:ext cx="4033217" cy="281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5686"/>
            <a:ext cx="4033217" cy="28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07904" y="4742934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uk-UA" sz="2400" dirty="0" smtClean="0">
                <a:latin typeface="Calibri" pitchFamily="34" charset="0"/>
                <a:cs typeface="Times New Roman" pitchFamily="18" charset="0"/>
              </a:rPr>
              <a:t>В наявності 9 </a:t>
            </a:r>
            <a:r>
              <a:rPr lang="uk-UA" altLang="uk-UA" sz="2400" dirty="0">
                <a:latin typeface="Calibri" pitchFamily="34" charset="0"/>
                <a:cs typeface="Times New Roman" pitchFamily="18" charset="0"/>
              </a:rPr>
              <a:t>видів за різною тематикою</a:t>
            </a:r>
          </a:p>
        </p:txBody>
      </p:sp>
      <p:pic>
        <p:nvPicPr>
          <p:cNvPr id="7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8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Люди коллектив, значок вектора команды воплощения мыжские Иллюстрация  вектора - иллюстрации насчитывающей портрет, характер: 114242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51670"/>
            <a:ext cx="1152128" cy="1152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11315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КОДЕКС ЦИВІЛЬНОГО ЗАХИСТУ УКРАЇНИ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Стаття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19. 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Повноваження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Ради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міністрів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АР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Крим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місцевих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державних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адміністрацій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місцевого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самоврядування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сфері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цивільного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захисту</a:t>
            </a: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52550"/>
            <a:ext cx="8496944" cy="3667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>
                <a:latin typeface="Bahnschrift Condensed" pitchFamily="34" charset="0"/>
              </a:rPr>
              <a:t>1. До </a:t>
            </a:r>
            <a:r>
              <a:rPr lang="ru-RU" sz="2100" dirty="0" err="1" smtClean="0">
                <a:latin typeface="Bahnschrift Condensed" pitchFamily="34" charset="0"/>
              </a:rPr>
              <a:t>повноважень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місцевих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державних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адміністрацій</a:t>
            </a:r>
            <a:r>
              <a:rPr lang="ru-RU" sz="2100" dirty="0" smtClean="0">
                <a:latin typeface="Bahnschrift Condensed" pitchFamily="34" charset="0"/>
              </a:rPr>
              <a:t> у </a:t>
            </a:r>
            <a:r>
              <a:rPr lang="ru-RU" sz="2100" dirty="0" err="1" smtClean="0">
                <a:latin typeface="Bahnschrift Condensed" pitchFamily="34" charset="0"/>
              </a:rPr>
              <a:t>сфері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цивільного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захисту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належить</a:t>
            </a:r>
            <a:r>
              <a:rPr lang="ru-RU" sz="2100" dirty="0" smtClean="0">
                <a:latin typeface="Bahnschrift Condensed" pitchFamily="34" charset="0"/>
              </a:rPr>
              <a:t>:</a:t>
            </a:r>
          </a:p>
          <a:p>
            <a:pPr marL="0" indent="0" algn="just">
              <a:buNone/>
            </a:pPr>
            <a:endParaRPr lang="uk-UA" sz="2100" dirty="0" smtClean="0">
              <a:latin typeface="Bahnschrift Condensed" pitchFamily="34" charset="0"/>
            </a:endParaRPr>
          </a:p>
          <a:p>
            <a:pPr marL="0" indent="0" algn="just">
              <a:buNone/>
            </a:pPr>
            <a:endParaRPr lang="uk-UA" sz="2100" dirty="0" smtClean="0">
              <a:latin typeface="Bahnschrift Condensed" pitchFamily="34" charset="0"/>
            </a:endParaRPr>
          </a:p>
          <a:p>
            <a:pPr marL="0" indent="0" algn="just">
              <a:buNone/>
            </a:pPr>
            <a:endParaRPr lang="uk-UA" sz="2100" dirty="0" smtClean="0">
              <a:latin typeface="Bahnschrift Condensed" pitchFamily="34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Bahnschrift Condensed" pitchFamily="34" charset="0"/>
              </a:rPr>
              <a:t>2. </a:t>
            </a:r>
            <a:r>
              <a:rPr lang="ru-RU" sz="2100" dirty="0" err="1" smtClean="0">
                <a:latin typeface="Bahnschrift Condensed" pitchFamily="34" charset="0"/>
              </a:rPr>
              <a:t>забезпечення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навчання</a:t>
            </a:r>
            <a:r>
              <a:rPr lang="ru-RU" sz="2100" dirty="0" smtClean="0">
                <a:latin typeface="Bahnschrift Condensed" pitchFamily="34" charset="0"/>
              </a:rPr>
              <a:t> з </a:t>
            </a:r>
            <a:r>
              <a:rPr lang="ru-RU" sz="2100" dirty="0" err="1" smtClean="0">
                <a:latin typeface="Bahnschrift Condensed" pitchFamily="34" charset="0"/>
              </a:rPr>
              <a:t>питань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цивільного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захисту</a:t>
            </a:r>
            <a:r>
              <a:rPr lang="ru-RU" sz="2100" dirty="0" smtClean="0">
                <a:latin typeface="Bahnschrift Condensed" pitchFamily="34" charset="0"/>
              </a:rPr>
              <a:t>, </a:t>
            </a:r>
            <a:r>
              <a:rPr lang="ru-RU" sz="2100" dirty="0" err="1" smtClean="0">
                <a:latin typeface="Bahnschrift Condensed" pitchFamily="34" charset="0"/>
              </a:rPr>
              <a:t>техногенної</a:t>
            </a:r>
            <a:r>
              <a:rPr lang="ru-RU" sz="2100" dirty="0" smtClean="0">
                <a:latin typeface="Bahnschrift Condensed" pitchFamily="34" charset="0"/>
              </a:rPr>
              <a:t> та </a:t>
            </a:r>
            <a:r>
              <a:rPr lang="ru-RU" sz="2100" dirty="0" err="1" smtClean="0">
                <a:latin typeface="Bahnschrift Condensed" pitchFamily="34" charset="0"/>
              </a:rPr>
              <a:t>пожежної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безпеки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посадових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осіб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місцевих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державних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адміністрацій</a:t>
            </a:r>
            <a:r>
              <a:rPr lang="ru-RU" sz="2100" dirty="0" smtClean="0">
                <a:latin typeface="Bahnschrift Condensed" pitchFamily="34" charset="0"/>
              </a:rPr>
              <a:t>, </a:t>
            </a:r>
            <a:r>
              <a:rPr lang="ru-RU" sz="2100" dirty="0" err="1" smtClean="0">
                <a:latin typeface="Bahnschrift Condensed" pitchFamily="34" charset="0"/>
              </a:rPr>
              <a:t>суб’єктів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господарювання</a:t>
            </a:r>
            <a:r>
              <a:rPr lang="ru-RU" sz="2100" dirty="0" smtClean="0">
                <a:latin typeface="Bahnschrift Condensed" pitchFamily="34" charset="0"/>
              </a:rPr>
              <a:t>, </a:t>
            </a:r>
            <a:r>
              <a:rPr lang="ru-RU" sz="2100" dirty="0" err="1" smtClean="0">
                <a:latin typeface="Bahnschrift Condensed" pitchFamily="34" charset="0"/>
              </a:rPr>
              <a:t>що</a:t>
            </a:r>
            <a:r>
              <a:rPr lang="ru-RU" sz="2100" dirty="0" smtClean="0">
                <a:latin typeface="Bahnschrift Condensed" pitchFamily="34" charset="0"/>
              </a:rPr>
              <a:t> належать до </a:t>
            </a:r>
            <a:r>
              <a:rPr lang="ru-RU" sz="2100" dirty="0" err="1" smtClean="0">
                <a:latin typeface="Bahnschrift Condensed" pitchFamily="34" charset="0"/>
              </a:rPr>
              <a:t>сфери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їх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управління</a:t>
            </a:r>
            <a:r>
              <a:rPr lang="ru-RU" sz="2100" dirty="0" smtClean="0">
                <a:latin typeface="Bahnschrift Condensed" pitchFamily="34" charset="0"/>
              </a:rPr>
              <a:t>, </a:t>
            </a:r>
            <a:r>
              <a:rPr lang="ru-RU" sz="2100" dirty="0" err="1" smtClean="0">
                <a:latin typeface="Bahnschrift Condensed" pitchFamily="34" charset="0"/>
              </a:rPr>
              <a:t>керівників</a:t>
            </a:r>
            <a:r>
              <a:rPr lang="ru-RU" sz="2100" dirty="0" smtClean="0">
                <a:latin typeface="Bahnschrift Condensed" pitchFamily="34" charset="0"/>
              </a:rPr>
              <a:t> та </a:t>
            </a:r>
            <a:r>
              <a:rPr lang="ru-RU" sz="2100" dirty="0" err="1" smtClean="0">
                <a:latin typeface="Bahnschrift Condensed" pitchFamily="34" charset="0"/>
              </a:rPr>
              <a:t>їх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заступників</a:t>
            </a:r>
            <a:r>
              <a:rPr lang="ru-RU" sz="2100" dirty="0" smtClean="0">
                <a:latin typeface="Bahnschrift Condensed" pitchFamily="34" charset="0"/>
              </a:rPr>
              <a:t>, </a:t>
            </a:r>
            <a:r>
              <a:rPr lang="ru-RU" sz="2100" dirty="0" err="1" smtClean="0">
                <a:latin typeface="Bahnschrift Condensed" pitchFamily="34" charset="0"/>
              </a:rPr>
              <a:t>здійснення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підготовки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населення</a:t>
            </a:r>
            <a:r>
              <a:rPr lang="ru-RU" sz="2100" dirty="0" smtClean="0">
                <a:latin typeface="Bahnschrift Condensed" pitchFamily="34" charset="0"/>
              </a:rPr>
              <a:t> до </a:t>
            </a:r>
            <a:r>
              <a:rPr lang="ru-RU" sz="2100" dirty="0" err="1" smtClean="0">
                <a:latin typeface="Bahnschrift Condensed" pitchFamily="34" charset="0"/>
              </a:rPr>
              <a:t>дій</a:t>
            </a:r>
            <a:r>
              <a:rPr lang="ru-RU" sz="2100" dirty="0" smtClean="0">
                <a:latin typeface="Bahnschrift Condensed" pitchFamily="34" charset="0"/>
              </a:rPr>
              <a:t> у </a:t>
            </a:r>
            <a:r>
              <a:rPr lang="ru-RU" sz="2100" dirty="0" err="1" smtClean="0">
                <a:latin typeface="Bahnschrift Condensed" pitchFamily="34" charset="0"/>
              </a:rPr>
              <a:t>надзвичайних</a:t>
            </a:r>
            <a:r>
              <a:rPr lang="ru-RU" sz="2100" dirty="0" smtClean="0">
                <a:latin typeface="Bahnschrift Condensed" pitchFamily="34" charset="0"/>
              </a:rPr>
              <a:t> </a:t>
            </a:r>
            <a:r>
              <a:rPr lang="ru-RU" sz="2100" dirty="0" err="1" smtClean="0">
                <a:latin typeface="Bahnschrift Condensed" pitchFamily="34" charset="0"/>
              </a:rPr>
              <a:t>ситуаціях</a:t>
            </a:r>
            <a:endParaRPr lang="uk-UA" sz="2100" dirty="0">
              <a:latin typeface="Bahnschrift Condensed" pitchFamily="34" charset="0"/>
            </a:endParaRPr>
          </a:p>
        </p:txBody>
      </p:sp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3347864" y="2787774"/>
            <a:ext cx="2448272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147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/>
              <a:t>Проведення інформаційно-просвітницької роботи</a:t>
            </a:r>
          </a:p>
          <a:p>
            <a:pPr algn="ctr"/>
            <a:r>
              <a:rPr lang="uk-UA" sz="2200" b="1" dirty="0" smtClean="0"/>
              <a:t> з населенням на консультаційних  пунктах, методична </a:t>
            </a:r>
          </a:p>
          <a:p>
            <a:pPr algn="ctr"/>
            <a:r>
              <a:rPr lang="uk-UA" sz="2200" b="1" dirty="0" smtClean="0"/>
              <a:t>допомога НМЦ ЦЗ та БЖД області</a:t>
            </a:r>
            <a:endParaRPr lang="ru-RU" sz="2200" b="1" dirty="0"/>
          </a:p>
        </p:txBody>
      </p:sp>
      <p:pic>
        <p:nvPicPr>
          <p:cNvPr id="6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6114"/>
            <a:ext cx="2736304" cy="2052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46" y="2461150"/>
            <a:ext cx="4231726" cy="2558872"/>
          </a:xfrm>
          <a:prstGeom prst="rect">
            <a:avLst/>
          </a:prstGeom>
        </p:spPr>
      </p:pic>
      <p:pic>
        <p:nvPicPr>
          <p:cNvPr id="8" name="Picture 2" descr="C:\Documents and Settings\User\Рабочий стол\Семінар\08.05.19\весна 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546112"/>
            <a:ext cx="2729241" cy="20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6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8" y="1468397"/>
            <a:ext cx="2537236" cy="359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9622"/>
            <a:ext cx="2733322" cy="36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31">
            <a:off x="2912669" y="2218591"/>
            <a:ext cx="3058134" cy="22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475656" y="339502"/>
            <a:ext cx="633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 b="1" dirty="0"/>
              <a:t>НАВЧАЛЬНІ ПОСІБНИКИ</a:t>
            </a:r>
          </a:p>
        </p:txBody>
      </p:sp>
    </p:spTree>
    <p:extLst>
      <p:ext uri="{BB962C8B-B14F-4D97-AF65-F5344CB8AC3E}">
        <p14:creationId xmlns:p14="http://schemas.microsoft.com/office/powerpoint/2010/main" val="4098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3352801" y="4617244"/>
            <a:ext cx="5472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uk-UA" sz="160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888"/>
            <a:ext cx="33655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3" y="2027957"/>
            <a:ext cx="34115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09" y="1423872"/>
            <a:ext cx="337185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9" y="2594653"/>
            <a:ext cx="34798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4" y="2128577"/>
            <a:ext cx="34305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2" y="2617622"/>
            <a:ext cx="34305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75656" y="115060"/>
            <a:ext cx="6337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400" b="1" dirty="0">
                <a:cs typeface="Times New Roman" pitchFamily="18" charset="0"/>
              </a:rPr>
              <a:t>Розробка буклетів, листівок, пам'яток</a:t>
            </a:r>
            <a:endParaRPr lang="uk-UA" altLang="uk-UA" sz="2400" b="1" dirty="0"/>
          </a:p>
        </p:txBody>
      </p:sp>
      <p:pic>
        <p:nvPicPr>
          <p:cNvPr id="13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5743" y="2110085"/>
            <a:ext cx="4992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799690" y="2487114"/>
            <a:ext cx="5832648" cy="102074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915566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КОДЕКС ЦИВІЛЬНОГО ЗАХИСТУ УКРАЇНИ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>Стаття 91. Навчання керівного складу та фахівців, діяльність яких </a:t>
            </a:r>
            <a:b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>пов’язана з організацією і здійсненням заходів з питань цивільного захисту</a:t>
            </a:r>
            <a:endParaRPr lang="uk-UA" sz="1800" b="1" dirty="0" smtClean="0">
              <a:solidFill>
                <a:schemeClr val="tx1"/>
              </a:solidFill>
              <a:latin typeface="Arial" pitchFamily="34" charset="0"/>
              <a:ea typeface="Source Sans Pro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258697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ОСОБИ КЕРІВНОГО СКЛАДУ ТА ФАХІВЦІ, ДІЯЛЬНІСТЬ ЯКИХ ПОВ’ЯЗАНА З ОРГАНІЗАЦІЄЮ І ЗДІЙСНЕННЯМ ЗАХОДІВ З ПИТАНЬ ЦИВІЛЬНОГО ЗАХИСТУ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1" y="272186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У НАВЧАЛЬНО-МЕТОДИЧНИХ ЦЕНТРАХ СФЕРИ ЦИВІЛЬНОГО ЗАХИСТУ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77" y="3429749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у </a:t>
            </a:r>
            <a:r>
              <a:rPr lang="uk-UA" sz="28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перший рік </a:t>
            </a:r>
            <a:r>
              <a:rPr lang="uk-UA" sz="20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призначення на посаду і періодично один раз </a:t>
            </a:r>
            <a:r>
              <a:rPr lang="uk-UA" sz="28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на три - п’ять років</a:t>
            </a:r>
            <a:r>
              <a:rPr lang="uk-UA" sz="32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зобов’язані проходити навчання з питань цивільного захисту </a:t>
            </a:r>
            <a:endParaRPr lang="ru-RU" sz="2000" b="1" i="1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69037" y="1515511"/>
            <a:ext cx="1478919" cy="180498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>
            <a:off x="7784072" y="2859782"/>
            <a:ext cx="1266670" cy="16992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1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915566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КОДЕКС ЦИВІЛЬНОГО ЗАХИСТУ УКРАЇНИ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>Стаття 91. Навчання керівного складу та фахівців, діяльність яких </a:t>
            </a:r>
            <a:b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Source Sans Pro Black" pitchFamily="34" charset="0"/>
                <a:cs typeface="Arial" pitchFamily="34" charset="0"/>
              </a:rPr>
              <a:t>пов’язана з організацією і здійсненням заходів з питань цивільного захисту</a:t>
            </a:r>
            <a:endParaRPr lang="uk-UA" sz="1800" b="1" dirty="0" smtClean="0">
              <a:solidFill>
                <a:schemeClr val="tx1"/>
              </a:solidFill>
              <a:latin typeface="Arial" pitchFamily="34" charset="0"/>
              <a:ea typeface="Source Sans Pro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760" y="1414529"/>
            <a:ext cx="6894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НАВЧАЛЬНІ ЗАКЛАДИ, ЯКІ ПРОВОДЯТЬ НАВЧАННЯ </a:t>
            </a:r>
          </a:p>
          <a:p>
            <a:pPr algn="ctr"/>
            <a:r>
              <a:rPr lang="uk-UA" sz="2000" b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У СФЕРІ ЦИВІЛЬНОГО ЗАХИСТУ</a:t>
            </a:r>
          </a:p>
          <a:p>
            <a:pPr algn="ctr"/>
            <a:r>
              <a:rPr lang="uk-UA" sz="2000" b="1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(ФУНКЦІОНАЛЬНЕ НАВЧАННЯ)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57175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НАВЧАЛЬНО-МЕТОДИЧНИЙ ЦЕНТР</a:t>
            </a:r>
          </a:p>
          <a:p>
            <a:pPr algn="ctr"/>
            <a:r>
              <a:rPr lang="uk-UA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ЦИВІЛЬНОГО ЗАХИСТУ ТА БЕЗПЕКИ ЖИТТЄДІЯЛЬНОСТІ</a:t>
            </a:r>
          </a:p>
          <a:p>
            <a:pPr algn="ctr"/>
            <a:r>
              <a:rPr lang="uk-UA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ВОЛИНСЬКОЇ ОБЛАСТІ</a:t>
            </a:r>
          </a:p>
          <a:p>
            <a:pPr algn="ctr"/>
            <a:r>
              <a:rPr lang="uk-UA" dirty="0" smtClean="0">
                <a:cs typeface="Times New Roman" panose="02020603050405020304" pitchFamily="18" charset="0"/>
              </a:rPr>
              <a:t>(м. Луцьк)</a:t>
            </a:r>
            <a:endParaRPr lang="ru-RU" dirty="0"/>
          </a:p>
        </p:txBody>
      </p:sp>
      <p:pic>
        <p:nvPicPr>
          <p:cNvPr id="2054" name="Picture 6" descr="C:\Users\HomeOffice\Downloads\Без наз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805" y="3696147"/>
            <a:ext cx="1179859" cy="1179859"/>
          </a:xfrm>
          <a:prstGeom prst="rect">
            <a:avLst/>
          </a:prstGeom>
          <a:noFill/>
        </p:spPr>
      </p:pic>
      <p:pic>
        <p:nvPicPr>
          <p:cNvPr id="2053" name="Picture 5" descr="C:\Users\HomeOffice\Downloads\ІДУСЦ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869" y="3705876"/>
            <a:ext cx="1656184" cy="1242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0" y="264375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ІНСТИТУТ ДЕРЖАВНОГО УПРАВЛІННЯ ТА НАУКОВИХ ДОСЛІДЖЕНЬ З ЦИВІЛЬНОГО ЗАХИСТУ</a:t>
            </a:r>
          </a:p>
          <a:p>
            <a:pPr algn="ctr"/>
            <a:r>
              <a:rPr lang="uk-UA" dirty="0" smtClean="0">
                <a:latin typeface="Bahnschrift Condensed" pitchFamily="34" charset="0"/>
                <a:ea typeface="Source Sans Pro Black" pitchFamily="34" charset="0"/>
                <a:cs typeface="Times New Roman" panose="02020603050405020304" pitchFamily="18" charset="0"/>
              </a:rPr>
              <a:t>(м. Київ)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948264" y="206769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259632" y="2139702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09" y="3750388"/>
            <a:ext cx="980963" cy="11256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50388"/>
            <a:ext cx="1596835" cy="1197626"/>
          </a:xfrm>
          <a:prstGeom prst="rect">
            <a:avLst/>
          </a:prstGeom>
        </p:spPr>
      </p:pic>
      <p:pic>
        <p:nvPicPr>
          <p:cNvPr id="15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8110"/>
            <a:ext cx="8136904" cy="100584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ПОСТАНОВА КАБІНЕТУ МІНІСТРІВ УКРАЇНИ </a:t>
            </a:r>
            <a:r>
              <a:rPr lang="ru-RU" sz="1600" b="1" dirty="0" err="1" smtClean="0">
                <a:solidFill>
                  <a:schemeClr val="tx1"/>
                </a:solidFill>
              </a:rPr>
              <a:t>від</a:t>
            </a:r>
            <a:r>
              <a:rPr lang="ru-RU" sz="1600" b="1" dirty="0" smtClean="0">
                <a:solidFill>
                  <a:schemeClr val="tx1"/>
                </a:solidFill>
              </a:rPr>
              <a:t> 23 </a:t>
            </a:r>
            <a:r>
              <a:rPr lang="ru-RU" sz="1600" b="1" dirty="0" err="1" smtClean="0">
                <a:solidFill>
                  <a:schemeClr val="tx1"/>
                </a:solidFill>
              </a:rPr>
              <a:t>жовтня</a:t>
            </a:r>
            <a:r>
              <a:rPr lang="ru-RU" sz="1600" b="1" dirty="0" smtClean="0">
                <a:solidFill>
                  <a:schemeClr val="tx1"/>
                </a:solidFill>
              </a:rPr>
              <a:t> 2013 року №819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Про </a:t>
            </a:r>
            <a:r>
              <a:rPr lang="ru-RU" sz="1600" b="1" dirty="0" err="1" smtClean="0">
                <a:solidFill>
                  <a:schemeClr val="tx1"/>
                </a:solidFill>
              </a:rPr>
              <a:t>затвердження</a:t>
            </a:r>
            <a:r>
              <a:rPr lang="ru-RU" sz="1600" b="1" dirty="0" smtClean="0">
                <a:solidFill>
                  <a:schemeClr val="tx1"/>
                </a:solidFill>
              </a:rPr>
              <a:t> Порядку </a:t>
            </a:r>
            <a:r>
              <a:rPr lang="ru-RU" sz="1600" b="1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керівного</a:t>
            </a:r>
            <a:r>
              <a:rPr lang="ru-RU" sz="1600" b="1" dirty="0" smtClean="0">
                <a:solidFill>
                  <a:schemeClr val="tx1"/>
                </a:solidFill>
              </a:rPr>
              <a:t> складу та </a:t>
            </a:r>
            <a:r>
              <a:rPr lang="ru-RU" sz="1600" b="1" dirty="0" err="1" smtClean="0">
                <a:solidFill>
                  <a:schemeClr val="tx1"/>
                </a:solidFill>
              </a:rPr>
              <a:t>фахівців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діяльність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яких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пов’язана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організацією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і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здійсненням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заходів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питань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err="1" smtClean="0">
                <a:solidFill>
                  <a:schemeClr val="tx1"/>
                </a:solidFill>
              </a:rPr>
              <a:t>цивільного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захисту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619672" y="1347614"/>
            <a:ext cx="5832648" cy="129614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ahnschrift Condensed" pitchFamily="34" charset="0"/>
              </a:rPr>
              <a:t>Особи </a:t>
            </a:r>
            <a:r>
              <a:rPr lang="ru-RU" sz="2200" dirty="0" err="1" smtClean="0">
                <a:latin typeface="Bahnschrift Condensed" pitchFamily="34" charset="0"/>
              </a:rPr>
              <a:t>керівного</a:t>
            </a:r>
            <a:r>
              <a:rPr lang="ru-RU" sz="2200" dirty="0" smtClean="0">
                <a:latin typeface="Bahnschrift Condensed" pitchFamily="34" charset="0"/>
              </a:rPr>
              <a:t> складу та </a:t>
            </a:r>
            <a:r>
              <a:rPr lang="ru-RU" sz="2200" dirty="0" err="1" smtClean="0">
                <a:latin typeface="Bahnschrift Condensed" pitchFamily="34" charset="0"/>
              </a:rPr>
              <a:t>фахівці</a:t>
            </a:r>
            <a:r>
              <a:rPr lang="ru-RU" sz="2200" dirty="0" smtClean="0">
                <a:latin typeface="Bahnschrift Condensed" pitchFamily="34" charset="0"/>
              </a:rPr>
              <a:t>, </a:t>
            </a:r>
            <a:r>
              <a:rPr lang="ru-RU" sz="2200" dirty="0" err="1" smtClean="0">
                <a:latin typeface="Bahnschrift Condensed" pitchFamily="34" charset="0"/>
              </a:rPr>
              <a:t>діяльність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яких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пов’язана</a:t>
            </a:r>
            <a:r>
              <a:rPr lang="ru-RU" sz="2200" dirty="0" smtClean="0">
                <a:latin typeface="Bahnschrift Condensed" pitchFamily="34" charset="0"/>
              </a:rPr>
              <a:t> з </a:t>
            </a:r>
            <a:r>
              <a:rPr lang="ru-RU" sz="2200" dirty="0" err="1" smtClean="0">
                <a:latin typeface="Bahnschrift Condensed" pitchFamily="34" charset="0"/>
              </a:rPr>
              <a:t>організацією</a:t>
            </a:r>
            <a:r>
              <a:rPr lang="ru-RU" sz="2200" dirty="0" smtClean="0">
                <a:latin typeface="Bahnschrift Condensed" pitchFamily="34" charset="0"/>
              </a:rPr>
              <a:t> і </a:t>
            </a:r>
            <a:r>
              <a:rPr lang="ru-RU" sz="2200" dirty="0" err="1" smtClean="0">
                <a:latin typeface="Bahnschrift Condensed" pitchFamily="34" charset="0"/>
              </a:rPr>
              <a:t>здійсненням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заходів</a:t>
            </a:r>
            <a:endParaRPr lang="ru-RU" sz="2200" dirty="0" smtClean="0">
              <a:latin typeface="Bahnschrift Condensed" pitchFamily="34" charset="0"/>
            </a:endParaRPr>
          </a:p>
          <a:p>
            <a:pPr algn="ctr"/>
            <a:r>
              <a:rPr lang="ru-RU" sz="2200" dirty="0" smtClean="0">
                <a:latin typeface="Bahnschrift Condensed" pitchFamily="34" charset="0"/>
              </a:rPr>
              <a:t> з </a:t>
            </a:r>
            <a:r>
              <a:rPr lang="ru-RU" sz="2200" dirty="0" err="1" smtClean="0">
                <a:latin typeface="Bahnschrift Condensed" pitchFamily="34" charset="0"/>
              </a:rPr>
              <a:t>питань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цивільного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захисту</a:t>
            </a:r>
            <a:endParaRPr lang="ru-RU" sz="2200" dirty="0">
              <a:latin typeface="Bahnschrift Condensed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003798"/>
            <a:ext cx="3384376" cy="93610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Bahnschrift Condensed" pitchFamily="34" charset="0"/>
              </a:rPr>
              <a:t>функціональне</a:t>
            </a:r>
            <a:r>
              <a:rPr lang="ru-RU" sz="2200" dirty="0" smtClean="0">
                <a:latin typeface="Bahnschrift Condensed" pitchFamily="34" charset="0"/>
              </a:rPr>
              <a:t> </a:t>
            </a:r>
            <a:r>
              <a:rPr lang="ru-RU" sz="2200" dirty="0" err="1" smtClean="0">
                <a:latin typeface="Bahnschrift Condensed" pitchFamily="34" charset="0"/>
              </a:rPr>
              <a:t>навчання</a:t>
            </a:r>
            <a:endParaRPr lang="ru-RU" sz="2200" dirty="0" smtClean="0">
              <a:latin typeface="Bahnschrift Condensed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003798"/>
            <a:ext cx="3312368" cy="93610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ahnschrift Condensed" pitchFamily="34" charset="0"/>
              </a:rPr>
              <a:t>практична </a:t>
            </a:r>
            <a:r>
              <a:rPr lang="ru-RU" sz="2200" dirty="0" err="1" smtClean="0">
                <a:latin typeface="Bahnschrift Condensed" pitchFamily="34" charset="0"/>
              </a:rPr>
              <a:t>підготовка</a:t>
            </a:r>
            <a:endParaRPr lang="ru-RU" sz="2200" dirty="0" smtClean="0">
              <a:latin typeface="Bahnschrift Condensed" pitchFamily="34" charset="0"/>
            </a:endParaRPr>
          </a:p>
          <a:p>
            <a:pPr algn="ctr"/>
            <a:r>
              <a:rPr lang="uk-UA" sz="2200" dirty="0" smtClean="0">
                <a:latin typeface="Bahnschrift Condensed" pitchFamily="34" charset="0"/>
              </a:rPr>
              <a:t>(навчання/тренування)</a:t>
            </a:r>
            <a:endParaRPr lang="ru-RU" sz="2200" dirty="0">
              <a:latin typeface="Bahnschrift Condensed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083918"/>
            <a:ext cx="107173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Bahnschrift Condensed" pitchFamily="34" charset="0"/>
              </a:rPr>
              <a:t>знання</a:t>
            </a:r>
            <a:endParaRPr lang="ru-RU" dirty="0" smtClean="0">
              <a:latin typeface="Bahnschrift Condensed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083918"/>
            <a:ext cx="1071736" cy="9361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Bahnschrift Condensed" pitchFamily="34" charset="0"/>
              </a:rPr>
              <a:t>уміння</a:t>
            </a:r>
            <a:endParaRPr lang="ru-RU" dirty="0" smtClean="0">
              <a:latin typeface="Bahnschrift Condensed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4083918"/>
            <a:ext cx="1071736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Bahnschrift Condensed" pitchFamily="34" charset="0"/>
              </a:rPr>
              <a:t>навички</a:t>
            </a:r>
            <a:endParaRPr lang="ru-RU" sz="1600" dirty="0" smtClean="0">
              <a:latin typeface="Bahnschrift Condensed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4083918"/>
            <a:ext cx="1071736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Bahnschrift Condensed" pitchFamily="34" charset="0"/>
              </a:rPr>
              <a:t>командно-штабн</a:t>
            </a:r>
            <a:r>
              <a:rPr lang="uk-UA" dirty="0" smtClean="0">
                <a:latin typeface="+mj-lt"/>
              </a:rPr>
              <a:t>і</a:t>
            </a:r>
            <a:endParaRPr lang="ru-RU" dirty="0" smtClean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4083918"/>
            <a:ext cx="1071736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Bahnschrift Condensed" pitchFamily="34" charset="0"/>
              </a:rPr>
              <a:t>штабні</a:t>
            </a:r>
            <a:endParaRPr lang="ru-RU" dirty="0" smtClean="0">
              <a:latin typeface="Bahnschrift Condensed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12360" y="4083918"/>
            <a:ext cx="1152128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Bahnschrift Condensed" pitchFamily="34" charset="0"/>
              </a:rPr>
              <a:t>Спеціальні об'єктові</a:t>
            </a:r>
            <a:endParaRPr lang="ru-RU" sz="1600" dirty="0" smtClean="0">
              <a:latin typeface="Bahnschrift Condensed" pitchFamily="34" charset="0"/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 rot="10800000">
            <a:off x="755577" y="2067694"/>
            <a:ext cx="792088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10800000" flipH="1">
            <a:off x="7524328" y="2139702"/>
            <a:ext cx="720080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Люди коллектив, значок вектора команды воплощения мыжские Иллюстрация  вектора - иллюстрации насчитывающей портрет, характер: 11424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7654"/>
            <a:ext cx="1656184" cy="165618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КОДЕКС ЦИВІЛЬНОГО ЗАХИСТУ УКРАЇНИ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Глава 19.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Підготовка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дій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призначенням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та сил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цивільного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захисту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стаття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92.)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4"/>
          </p:nvPr>
        </p:nvSpPr>
        <p:spPr>
          <a:xfrm>
            <a:off x="395536" y="1352549"/>
            <a:ext cx="8496944" cy="2659361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b="1" dirty="0" smtClean="0">
                <a:latin typeface="Source Sans Pro Black" pitchFamily="34" charset="0"/>
                <a:ea typeface="Source Sans Pro Black" pitchFamily="34" charset="0"/>
              </a:rPr>
              <a:t>ПІДГОТОВКА ДО ДІЙ ЗА ПРИЗНАЧЕННЯМ ОРГАНІВ УПРАВЛІННЯ ТА СИЛ ЦИВІЛЬНОГО ЗАХИСТУ</a:t>
            </a:r>
          </a:p>
          <a:p>
            <a:pPr algn="ctr">
              <a:buNone/>
            </a:pP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проведення</a:t>
            </a:r>
            <a:endParaRPr lang="ru-RU" sz="37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ru-RU" sz="25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None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	</a:t>
            </a:r>
          </a:p>
          <a:p>
            <a:pPr marL="342900" indent="-342900" algn="just">
              <a:buAutoNum type="arabicPeriod"/>
            </a:pPr>
            <a:endParaRPr lang="uk-UA" sz="12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200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>
              <a:buNone/>
            </a:pPr>
            <a:endParaRPr lang="ru-RU" sz="3300" b="1" i="1" dirty="0" smtClean="0"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ru-RU" sz="3300" b="1" dirty="0" smtClean="0"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buNone/>
            </a:pPr>
            <a:endParaRPr lang="ru-RU" sz="3300" b="1" dirty="0" smtClean="0">
              <a:latin typeface="Source Sans Pro Black" pitchFamily="34" charset="0"/>
              <a:ea typeface="Source Sans Pro Black" pitchFamily="34" charset="0"/>
            </a:endParaRPr>
          </a:p>
          <a:p>
            <a:pPr algn="ctr">
              <a:buNone/>
            </a:pPr>
            <a:r>
              <a:rPr lang="ru-RU" sz="5500" b="1" dirty="0" smtClean="0">
                <a:latin typeface="Source Sans Pro Black" pitchFamily="34" charset="0"/>
                <a:ea typeface="Source Sans Pro Black" pitchFamily="34" charset="0"/>
              </a:rPr>
              <a:t>ПІДГОТОВКА ДО ДІЙ ЗА ПРИЗНАЧЕННЯМ СИЛ ЦИВІЛЬНОГО ЗАХИСТУ</a:t>
            </a:r>
          </a:p>
          <a:p>
            <a:pPr algn="ctr">
              <a:buNone/>
            </a:pPr>
            <a:r>
              <a:rPr 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3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проведення</a:t>
            </a:r>
            <a:endParaRPr lang="ru-RU" sz="37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7734"/>
            <a:ext cx="3332772" cy="646331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командно-штабних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штабних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навчань/тренувань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427734"/>
            <a:ext cx="2664296" cy="646331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інших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навчань/тренувань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989" y="4368030"/>
            <a:ext cx="8287483" cy="724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439819">
            <a:off x="1624272" y="1763176"/>
            <a:ext cx="1185571" cy="53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54939">
            <a:off x="6281363" y="1756902"/>
            <a:ext cx="1260766" cy="53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95936" y="3939902"/>
            <a:ext cx="136815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2989" y="4371950"/>
            <a:ext cx="828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>
                <a:latin typeface="Bahnschrift Condensed" pitchFamily="34" charset="0"/>
              </a:rPr>
              <a:t>спеціальних</a:t>
            </a:r>
            <a:r>
              <a:rPr lang="ru-RU" dirty="0">
                <a:latin typeface="Bahnschrift Condensed" pitchFamily="34" charset="0"/>
              </a:rPr>
              <a:t>, </a:t>
            </a:r>
            <a:r>
              <a:rPr lang="ru-RU" dirty="0" err="1">
                <a:latin typeface="Bahnschrift Condensed" pitchFamily="34" charset="0"/>
              </a:rPr>
              <a:t>показових</a:t>
            </a:r>
            <a:r>
              <a:rPr lang="ru-RU" dirty="0">
                <a:latin typeface="Bahnschrift Condensed" pitchFamily="34" charset="0"/>
              </a:rPr>
              <a:t>, </a:t>
            </a:r>
            <a:r>
              <a:rPr lang="ru-RU" dirty="0" err="1">
                <a:latin typeface="Bahnschrift Condensed" pitchFamily="34" charset="0"/>
              </a:rPr>
              <a:t>експериментальних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>
                <a:latin typeface="Bahnschrift Condensed" pitchFamily="34" charset="0"/>
              </a:rPr>
              <a:t>навчань</a:t>
            </a:r>
            <a:r>
              <a:rPr lang="ru-RU" dirty="0">
                <a:latin typeface="Bahnschrift Condensed" pitchFamily="34" charset="0"/>
              </a:rPr>
              <a:t> і </a:t>
            </a:r>
            <a:r>
              <a:rPr lang="ru-RU" dirty="0" err="1">
                <a:latin typeface="Bahnschrift Condensed" pitchFamily="34" charset="0"/>
              </a:rPr>
              <a:t>тренувань</a:t>
            </a:r>
            <a:r>
              <a:rPr lang="ru-RU" dirty="0">
                <a:latin typeface="Bahnschrift Condensed" pitchFamily="34" charset="0"/>
              </a:rPr>
              <a:t> з </a:t>
            </a:r>
            <a:r>
              <a:rPr lang="ru-RU" dirty="0" err="1">
                <a:latin typeface="Bahnschrift Condensed" pitchFamily="34" charset="0"/>
              </a:rPr>
              <a:t>питань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>
                <a:latin typeface="Bahnschrift Condensed" pitchFamily="34" charset="0"/>
              </a:rPr>
              <a:t>цивільного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>
                <a:latin typeface="Bahnschrift Condensed" pitchFamily="34" charset="0"/>
              </a:rPr>
              <a:t>захисту</a:t>
            </a:r>
            <a:endParaRPr lang="ru-RU" dirty="0">
              <a:latin typeface="Bahnschrift Condensed" pitchFamily="34" charset="0"/>
            </a:endParaRPr>
          </a:p>
        </p:txBody>
      </p:sp>
      <p:pic>
        <p:nvPicPr>
          <p:cNvPr id="17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КОДЕКС ЦИВІЛЬНОГО ЗАХИСТУ УКРАЇНИ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Глава 19.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Підготовка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дій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призначенням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та сил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цивільного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захисту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347614"/>
            <a:ext cx="3168352" cy="2376264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ОРГАНІЗАЦІЯ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itchFamily="34" charset="0"/>
              </a:rPr>
              <a:t>підготовки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itchFamily="34" charset="0"/>
              </a:rPr>
              <a:t>дій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за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itchFamily="34" charset="0"/>
              </a:rPr>
              <a:t>призначенням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сил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itchFamily="34" charset="0"/>
              </a:rPr>
              <a:t>цивільного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itchFamily="34" charset="0"/>
              </a:rPr>
              <a:t>захисту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 algn="ctr">
              <a:buNone/>
            </a:pPr>
            <a:r>
              <a:rPr lang="uk-UA" sz="2000" b="1" dirty="0">
                <a:solidFill>
                  <a:schemeClr val="tx1"/>
                </a:solidFill>
                <a:latin typeface="Arial Narrow" pitchFamily="34" charset="0"/>
              </a:rPr>
              <a:t>п</a:t>
            </a: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</a:rPr>
              <a:t>окладається на:</a:t>
            </a: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92080" y="1347614"/>
            <a:ext cx="3456384" cy="22322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…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місцеві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державні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адміністрації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органи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місцевого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самоврядування</a:t>
            </a:r>
            <a:endParaRPr lang="ru-RU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" name="Picture 2" descr="Люди коллектив, значок вектора команды воплощения мыжские Иллюстрация  вектора - иллюстрации насчитывающей портрет, характер: 11424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35646"/>
            <a:ext cx="792088" cy="79208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923928" y="2355726"/>
            <a:ext cx="1224136" cy="792088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23528" y="3723878"/>
            <a:ext cx="3240360" cy="1296144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</a:rPr>
              <a:t>БЕЗПОСЕРЕДНЮ ПІДГОТОВКУ</a:t>
            </a:r>
          </a:p>
          <a:p>
            <a:pPr marL="0" lvl="1" indent="0" algn="ctr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</a:rPr>
              <a:t>здійснюють:</a:t>
            </a: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364088" y="3651870"/>
            <a:ext cx="3096344" cy="129614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r">
              <a:buNone/>
            </a:pPr>
            <a:r>
              <a:rPr lang="uk-UA" b="1" dirty="0" smtClean="0">
                <a:solidFill>
                  <a:schemeClr val="tx1"/>
                </a:solidFill>
                <a:latin typeface="Arial Narrow" pitchFamily="34" charset="0"/>
              </a:rPr>
              <a:t>…керівники </a:t>
            </a:r>
          </a:p>
          <a:p>
            <a:pPr marL="0" lvl="1" indent="0" algn="r">
              <a:buNone/>
            </a:pPr>
            <a:r>
              <a:rPr lang="uk-UA" b="1" dirty="0" smtClean="0">
                <a:solidFill>
                  <a:schemeClr val="tx1"/>
                </a:solidFill>
                <a:latin typeface="Arial Narrow" pitchFamily="34" charset="0"/>
              </a:rPr>
              <a:t>сил </a:t>
            </a:r>
          </a:p>
          <a:p>
            <a:pPr marL="0" lvl="1" indent="0" algn="r">
              <a:buNone/>
            </a:pPr>
            <a:r>
              <a:rPr lang="uk-UA" b="1" dirty="0" smtClean="0">
                <a:solidFill>
                  <a:schemeClr val="tx1"/>
                </a:solidFill>
                <a:latin typeface="Arial Narrow" pitchFamily="34" charset="0"/>
              </a:rPr>
              <a:t>цивільного захисту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23928" y="4155926"/>
            <a:ext cx="1152128" cy="57606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34818" name="Picture 2" descr="Люди коллектив, значок вектора команды воплощения мыжские Иллюстрация  вектора - иллюстрации насчитывающей офис, связь: 114242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7894"/>
            <a:ext cx="864096" cy="864096"/>
          </a:xfrm>
          <a:prstGeom prst="rect">
            <a:avLst/>
          </a:prstGeom>
          <a:noFill/>
        </p:spPr>
      </p:pic>
      <p:pic>
        <p:nvPicPr>
          <p:cNvPr id="16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153400" cy="10801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Постанова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Кабінету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Міністрів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від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26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2013 р. № 443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ПОРЯДОК підготовки до дій за призначенням </a:t>
            </a:r>
            <a:b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органів управління та сил цивільного захисту</a:t>
            </a:r>
            <a:endParaRPr lang="uk-UA" sz="1600" dirty="0">
              <a:solidFill>
                <a:schemeClr val="tx1"/>
              </a:solidFill>
              <a:latin typeface="Arial Narrow" pitchFamily="34" charset="0"/>
              <a:ea typeface="Source Sans Pro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50" y="2067694"/>
            <a:ext cx="257175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uk-UA" b="1" dirty="0" smtClean="0">
                <a:solidFill>
                  <a:schemeClr val="tx1"/>
                </a:solidFill>
                <a:latin typeface="Source Sans Pro Black" pitchFamily="34" charset="0"/>
                <a:ea typeface="Source Sans Pro Black" pitchFamily="34" charset="0"/>
                <a:cs typeface="Times New Roman" panose="02020603050405020304" pitchFamily="18" charset="0"/>
              </a:rPr>
              <a:t>МЕТА ПРОВЕДЕННЯ ЗАХОДІВ: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1563638"/>
            <a:ext cx="511256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>
              <a:buNone/>
            </a:pPr>
            <a:r>
              <a:rPr lang="uk-UA" sz="2600" dirty="0" smtClean="0">
                <a:solidFill>
                  <a:schemeClr val="tx1"/>
                </a:solidFill>
                <a:latin typeface="Source Sans Pro Black" pitchFamily="34" charset="0"/>
                <a:ea typeface="Source Sans Pro Black" pitchFamily="34" charset="0"/>
                <a:cs typeface="Times New Roman" panose="02020603050405020304" pitchFamily="18" charset="0"/>
              </a:rPr>
              <a:t>забезпечення готовності органів управління та сил цивільного захисту до виконання завдань цивільного захисту в мирний час і особливий період</a:t>
            </a:r>
            <a:endParaRPr lang="ru-RU" sz="2600" dirty="0">
              <a:solidFill>
                <a:schemeClr val="tx1"/>
              </a:solidFill>
              <a:latin typeface="Source Sans Pro Black" pitchFamily="34" charset="0"/>
              <a:ea typeface="Source Sans Pro Black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15816" y="2499742"/>
            <a:ext cx="86409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9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9163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550"/>
              </a:spcBef>
              <a:buClr>
                <a:srgbClr val="2DA2BF"/>
              </a:buClr>
              <a:buSzPct val="70000"/>
            </a:pP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з підготовки органів управління та сил цивільного захисту є: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643758"/>
            <a:ext cx="187220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Набуття теоретичних знань, практичних навичок з ЦЗ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643758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Злагодженість дій органів управління і сил ЦЗ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643758"/>
            <a:ext cx="201622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Застосування сучасних засобів зв'язку, техніки, обладнання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48264" y="2643758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Впровадження  у практику нового передового досвіду навчання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153400" cy="10801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Постанова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Кабінету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Міністрів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від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26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 2013 р. № 443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ПОРЯДОК підготовки до дій за призначенням </a:t>
            </a:r>
            <a:b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Arial Narrow" pitchFamily="34" charset="0"/>
                <a:ea typeface="Source Sans Pro Black" pitchFamily="34" charset="0"/>
                <a:cs typeface="Times New Roman" panose="02020603050405020304" pitchFamily="18" charset="0"/>
              </a:rPr>
              <a:t>органів управління та сил цивільного захисту</a:t>
            </a:r>
            <a:endParaRPr lang="uk-UA" sz="1600" dirty="0">
              <a:solidFill>
                <a:schemeClr val="tx1"/>
              </a:solidFill>
              <a:latin typeface="Arial Narrow" pitchFamily="34" charset="0"/>
              <a:ea typeface="Source Sans Pro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59632" y="23557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19872" y="23557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52120" y="23557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12360" y="23557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Державна служба України з надзвичайних ситуацій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4" y="72008"/>
            <a:ext cx="699542" cy="699542"/>
          </a:xfrm>
          <a:prstGeom prst="rect">
            <a:avLst/>
          </a:prstGeom>
          <a:noFill/>
        </p:spPr>
      </p:pic>
      <p:pic>
        <p:nvPicPr>
          <p:cNvPr id="19" name="Picture 6" descr="C:\Users\admin\Desktop\1200px-Coat_of_Arms_of_Voly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3478"/>
            <a:ext cx="644138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806</Words>
  <Application>Microsoft Office PowerPoint</Application>
  <PresentationFormat>Экран (16:9)</PresentationFormat>
  <Paragraphs>163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 Unicode MS</vt:lpstr>
      <vt:lpstr>Arial</vt:lpstr>
      <vt:lpstr>Arial Black</vt:lpstr>
      <vt:lpstr>Arial Narrow</vt:lpstr>
      <vt:lpstr>Bahnschrift Condensed</vt:lpstr>
      <vt:lpstr>Bahnschrift SemiLight SemiConde</vt:lpstr>
      <vt:lpstr>Calibri</vt:lpstr>
      <vt:lpstr>Cambria Math</vt:lpstr>
      <vt:lpstr>Georgia</vt:lpstr>
      <vt:lpstr>Source Sans Pro Black</vt:lpstr>
      <vt:lpstr>Source Sans Pro Semibold</vt:lpstr>
      <vt:lpstr>Times New Roman</vt:lpstr>
      <vt:lpstr>Tw Cen MT</vt:lpstr>
      <vt:lpstr>Wingdings</vt:lpstr>
      <vt:lpstr>Wingdings 2</vt:lpstr>
      <vt:lpstr>WidescreenPresentation</vt:lpstr>
      <vt:lpstr>Презентация PowerPoint</vt:lpstr>
      <vt:lpstr> КОДЕКС ЦИВІЛЬНОГО ЗАХИСТУ УКРАЇНИ  Стаття 19. Повноваження Ради міністрів АР Крим, місцевих  державних адміністрацій, органів місцевого самоврядування  у сфері цивільного захисту</vt:lpstr>
      <vt:lpstr>   КОДЕКС ЦИВІЛЬНОГО ЗАХИСТУ УКРАЇНИ  Стаття 91. Навчання керівного складу та фахівців, діяльність яких  пов’язана з організацією і здійсненням заходів з питань цивільного захисту</vt:lpstr>
      <vt:lpstr>   КОДЕКС ЦИВІЛЬНОГО ЗАХИСТУ УКРАЇНИ  Стаття 91. Навчання керівного складу та фахівців, діяльність яких  пов’язана з організацією і здійсненням заходів з питань цивільного захисту</vt:lpstr>
      <vt:lpstr>ПОСТАНОВА КАБІНЕТУ МІНІСТРІВ УКРАЇНИ від 23 жовтня 2013 року №819 Про затвердження Порядку проведення навчання керівного складу та фахівців, діяльність яких пов’язана з організацією і здійсненням заходів з питань  цивільного захисту</vt:lpstr>
      <vt:lpstr>    КОДЕКС ЦИВІЛЬНОГО ЗАХИСТУ УКРАЇНИ  Глава 19. Підготовка до дій за призначенням органів управління та сил цивільного захисту (стаття 92.)</vt:lpstr>
      <vt:lpstr>   КОДЕКС ЦИВІЛЬНОГО ЗАХИСТУ УКРАЇНИ Глава 19. Підготовка до дій за призначенням органів управління та сил цивільного захисту</vt:lpstr>
      <vt:lpstr>Постанова Кабінету Міністрів України від 26 червня 2013 р. № 443 ПОРЯДОК підготовки до дій за призначенням  органів управління та сил цивільного захисту</vt:lpstr>
      <vt:lpstr>Постанова Кабінету Міністрів України від 26 червня 2013 р. № 443 ПОРЯДОК підготовки до дій за призначенням  органів управління та сил цивільного захисту</vt:lpstr>
      <vt:lpstr>КОМАНДНО-ШТАБНІ  НАВЧАННЯ (ТРЕНУВАННЯ) З ЦИВІЛЬНОГО ЗАХИСТУ</vt:lpstr>
      <vt:lpstr>ПЕРІОДИЧНІСТЬ ПРОВЕДЕННЯ НАВЧАНЬ (ТРЕНУВАНЬ)  СИЛ ЦИВІЛЬНОГО ЗАХИСТУ ОБЛАСТІ</vt:lpstr>
      <vt:lpstr>ПЕРІОДИЧНІСТЬ ПРОВЕДЕННЯ НАВЧАНЬ (ТРЕНУВАНЬ)  СИЛ ЦИВІЛЬНОГО ЗАХИСТУ ОБЛАСТІ</vt:lpstr>
      <vt:lpstr>КОДЕКС ЦИВІЛЬНОГО ЗАХИСТУ УКРАЇНИ ст. 39   Організація навчання населення діям  у надзвичайних ситуаціях</vt:lpstr>
      <vt:lpstr>КОДЕКС ЦИВІЛЬНОГО ЗАХИСТУ УКРАЇНИ ст. 39  Організація навчання населення діям  у надзвичайних ситуаціях</vt:lpstr>
      <vt:lpstr>Організація навчання непрацюючого населення діям у надзвичайних ситуаціях</vt:lpstr>
      <vt:lpstr>КОНСУЛЬТАЦІЙНИЙ ПУНКТ  З ПИТАНЬ ЦИВІЛЬНОГО ЗАХИСТУ</vt:lpstr>
      <vt:lpstr>ДОВІДКОВИЙ КУТОК КОНСУЛЬТАЦІЙНОГО ПУНКТУ  З ПИТАНЬ ЦИВІЛЬНОГО ЗАХИСТУ</vt:lpstr>
      <vt:lpstr>ДОВІДКОВИЙ КУТОК КОНСУЛЬТАЦІЙНОГО ПУНКТУ  З ПИТАНЬ ЦИВІЛЬНОГО ЗАХИСТУ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2021-09-28T06:14:55Z</dcterms:created>
  <dcterms:modified xsi:type="dcterms:W3CDTF">2021-11-16T10:16:46Z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