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3800" cy="75628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8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334" cy="496709"/>
          </a:xfrm>
          <a:prstGeom prst="rect">
            <a:avLst/>
          </a:prstGeom>
        </p:spPr>
        <p:txBody>
          <a:bodyPr vert="horz" lIns="86548" tIns="43274" rIns="86548" bIns="43274" rtlCol="0"/>
          <a:lstStyle>
            <a:lvl1pPr algn="l">
              <a:defRPr sz="11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1"/>
            <a:ext cx="2930334" cy="496709"/>
          </a:xfrm>
          <a:prstGeom prst="rect">
            <a:avLst/>
          </a:prstGeom>
        </p:spPr>
        <p:txBody>
          <a:bodyPr vert="horz" lIns="86548" tIns="43274" rIns="86548" bIns="43274" rtlCol="0"/>
          <a:lstStyle>
            <a:lvl1pPr algn="r">
              <a:defRPr sz="1100"/>
            </a:lvl1pPr>
          </a:lstStyle>
          <a:p>
            <a:fld id="{CF1C03FA-B696-40D2-8CC7-418FAC2B2F0D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548" tIns="43274" rIns="86548" bIns="43274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04" y="4722904"/>
            <a:ext cx="5409356" cy="4474548"/>
          </a:xfrm>
          <a:prstGeom prst="rect">
            <a:avLst/>
          </a:prstGeom>
        </p:spPr>
        <p:txBody>
          <a:bodyPr vert="horz" lIns="86548" tIns="43274" rIns="86548" bIns="4327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719"/>
            <a:ext cx="2930334" cy="496709"/>
          </a:xfrm>
          <a:prstGeom prst="rect">
            <a:avLst/>
          </a:prstGeom>
        </p:spPr>
        <p:txBody>
          <a:bodyPr vert="horz" lIns="86548" tIns="43274" rIns="86548" bIns="43274" rtlCol="0" anchor="b"/>
          <a:lstStyle>
            <a:lvl1pPr algn="l">
              <a:defRPr sz="11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719"/>
            <a:ext cx="2930334" cy="496709"/>
          </a:xfrm>
          <a:prstGeom prst="rect">
            <a:avLst/>
          </a:prstGeom>
        </p:spPr>
        <p:txBody>
          <a:bodyPr vert="horz" lIns="86548" tIns="43274" rIns="86548" bIns="43274" rtlCol="0" anchor="b"/>
          <a:lstStyle>
            <a:lvl1pPr algn="r">
              <a:defRPr sz="1100"/>
            </a:lvl1pPr>
          </a:lstStyle>
          <a:p>
            <a:fld id="{D8D7BDBB-7729-44C5-89D9-2E7D3FB6F28C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0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24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591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63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956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586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15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49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375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323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37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81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42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69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54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67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7BDBB-7729-44C5-89D9-2E7D3FB6F28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05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06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0" b="1" i="1">
                <a:solidFill>
                  <a:srgbClr val="C820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06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06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9990" cy="7556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2415" y="307352"/>
            <a:ext cx="7798968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06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9225" y="2477795"/>
            <a:ext cx="8045348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1">
                <a:solidFill>
                  <a:srgbClr val="C8201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137775" cy="7512684"/>
            <a:chOff x="-28892" y="47167"/>
            <a:chExt cx="10137775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10016274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7490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5">
                  <a:moveTo>
                    <a:pt x="0" y="0"/>
                  </a:moveTo>
                  <a:lnTo>
                    <a:pt x="10079634" y="1445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8732"/>
            <a:ext cx="1079995" cy="1132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7345" y="2635466"/>
            <a:ext cx="8007350" cy="29700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ctr">
              <a:lnSpc>
                <a:spcPct val="92900"/>
              </a:lnSpc>
              <a:spcBef>
                <a:spcPts val="440"/>
              </a:spcBef>
              <a:tabLst>
                <a:tab pos="1698625" algn="l"/>
              </a:tabLst>
            </a:pPr>
            <a:r>
              <a:rPr sz="4000" b="1" spc="-10" dirty="0">
                <a:solidFill>
                  <a:srgbClr val="007F00"/>
                </a:solidFill>
                <a:latin typeface="Arial"/>
                <a:cs typeface="Arial"/>
              </a:rPr>
              <a:t>Тема:	</a:t>
            </a:r>
            <a:endParaRPr lang="uk-UA" sz="4000" b="1" spc="-10" dirty="0">
              <a:solidFill>
                <a:srgbClr val="007F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2900"/>
              </a:lnSpc>
              <a:spcBef>
                <a:spcPts val="440"/>
              </a:spcBef>
              <a:tabLst>
                <a:tab pos="1698625" algn="l"/>
              </a:tabLst>
            </a:pPr>
            <a:r>
              <a:rPr lang="uk-UA"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Органи з евакуації, п</a:t>
            </a:r>
            <a:r>
              <a:rPr sz="4000" b="1" spc="-5" dirty="0" err="1">
                <a:solidFill>
                  <a:srgbClr val="0000FF"/>
                </a:solidFill>
                <a:latin typeface="Times New Roman"/>
                <a:cs typeface="Times New Roman"/>
              </a:rPr>
              <a:t>ланування</a:t>
            </a:r>
            <a:r>
              <a:rPr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FF"/>
                </a:solidFill>
                <a:latin typeface="Times New Roman"/>
                <a:cs typeface="Times New Roman"/>
              </a:rPr>
              <a:t>та</a:t>
            </a:r>
            <a:r>
              <a:rPr sz="4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проведення  </a:t>
            </a:r>
            <a:r>
              <a:rPr sz="40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заходів</a:t>
            </a:r>
            <a:r>
              <a:rPr sz="4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uk-UA"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з евакуації</a:t>
            </a:r>
            <a:r>
              <a:rPr sz="4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 err="1">
                <a:solidFill>
                  <a:srgbClr val="0000FF"/>
                </a:solidFill>
                <a:latin typeface="Times New Roman"/>
                <a:cs typeface="Times New Roman"/>
              </a:rPr>
              <a:t>населення</a:t>
            </a:r>
            <a:r>
              <a:rPr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4000" b="1" spc="-5" dirty="0" err="1">
                <a:solidFill>
                  <a:srgbClr val="0000FF"/>
                </a:solidFill>
                <a:latin typeface="Times New Roman"/>
                <a:cs typeface="Times New Roman"/>
              </a:rPr>
              <a:t>матеріальних</a:t>
            </a:r>
            <a:r>
              <a:rPr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FF"/>
                </a:solidFill>
                <a:latin typeface="Times New Roman"/>
                <a:cs typeface="Times New Roman"/>
              </a:rPr>
              <a:t>і </a:t>
            </a:r>
            <a:r>
              <a:rPr sz="4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культурних  цінностей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79209"/>
            <a:ext cx="10137775" cy="7480934"/>
            <a:chOff x="-28892" y="79209"/>
            <a:chExt cx="10137775" cy="7480934"/>
          </a:xfrm>
        </p:grpSpPr>
        <p:sp>
          <p:nvSpPr>
            <p:cNvPr id="3" name="object 3"/>
            <p:cNvSpPr/>
            <p:nvPr/>
          </p:nvSpPr>
          <p:spPr>
            <a:xfrm>
              <a:off x="0" y="79209"/>
              <a:ext cx="10079634" cy="7480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92012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45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sp>
        <p:nvSpPr>
          <p:cNvPr id="6" name="object 6"/>
          <p:cNvSpPr/>
          <p:nvPr/>
        </p:nvSpPr>
        <p:spPr>
          <a:xfrm>
            <a:off x="179641" y="46812"/>
            <a:ext cx="756361" cy="744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7138" y="1118793"/>
            <a:ext cx="6946761" cy="40446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5" dirty="0">
                <a:solidFill>
                  <a:srgbClr val="333399"/>
                </a:solidFill>
                <a:latin typeface="Arial"/>
                <a:cs typeface="Arial"/>
              </a:rPr>
              <a:t>ПОРЯДОК УТВОРЕННЯ </a:t>
            </a:r>
            <a:r>
              <a:rPr sz="1950" b="1" spc="15" dirty="0">
                <a:solidFill>
                  <a:srgbClr val="333399"/>
                </a:solidFill>
                <a:latin typeface="Arial"/>
                <a:cs typeface="Arial"/>
              </a:rPr>
              <a:t>КОМІСІЇ </a:t>
            </a:r>
            <a:r>
              <a:rPr sz="1950" b="1" spc="25" dirty="0">
                <a:solidFill>
                  <a:srgbClr val="333399"/>
                </a:solidFill>
                <a:latin typeface="Arial"/>
                <a:cs typeface="Arial"/>
              </a:rPr>
              <a:t>З</a:t>
            </a:r>
            <a:r>
              <a:rPr sz="195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333399"/>
                </a:solidFill>
                <a:latin typeface="Arial"/>
                <a:cs typeface="Arial"/>
              </a:rPr>
              <a:t>ЕВАКУАЦІЇ: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Arial"/>
              <a:cs typeface="Arial"/>
            </a:endParaRPr>
          </a:p>
          <a:p>
            <a:pPr marL="2328863" marR="379095" indent="141288">
              <a:lnSpc>
                <a:spcPts val="2050"/>
              </a:lnSpc>
              <a:tabLst>
                <a:tab pos="3760470" algn="l"/>
              </a:tabLst>
            </a:pPr>
            <a:r>
              <a:rPr sz="1800" b="1" spc="-5" dirty="0">
                <a:latin typeface="Arial"/>
                <a:cs typeface="Arial"/>
              </a:rPr>
              <a:t>Для планування, підготовки </a:t>
            </a:r>
            <a:r>
              <a:rPr sz="1800" b="1" dirty="0">
                <a:latin typeface="Arial"/>
                <a:cs typeface="Arial"/>
              </a:rPr>
              <a:t>і  </a:t>
            </a:r>
            <a:r>
              <a:rPr sz="1800" b="1" spc="-5" dirty="0">
                <a:latin typeface="Arial"/>
                <a:cs typeface="Arial"/>
              </a:rPr>
              <a:t>проведення	евакуації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i="1" u="sng" spc="-5" dirty="0" err="1">
                <a:solidFill>
                  <a:srgbClr val="C8201D"/>
                </a:solidFill>
                <a:uFill>
                  <a:solidFill>
                    <a:srgbClr val="C8201D"/>
                  </a:solidFill>
                </a:uFill>
                <a:latin typeface="Arial"/>
                <a:cs typeface="Arial"/>
              </a:rPr>
              <a:t>рішення</a:t>
            </a:r>
            <a:r>
              <a:rPr lang="uk-UA" sz="1800" b="1" i="1" u="sng" spc="-5" dirty="0">
                <a:solidFill>
                  <a:srgbClr val="C8201D"/>
                </a:solidFill>
                <a:uFill>
                  <a:solidFill>
                    <a:srgbClr val="C8201D"/>
                  </a:solidFill>
                </a:uFill>
                <a:latin typeface="Arial"/>
                <a:cs typeface="Arial"/>
              </a:rPr>
              <a:t>х</a:t>
            </a:r>
            <a:r>
              <a:rPr lang="uk-UA" dirty="0">
                <a:latin typeface="Arial"/>
                <a:cs typeface="Arial"/>
              </a:rPr>
              <a:t> </a:t>
            </a:r>
            <a:r>
              <a:rPr sz="1800" b="1" i="1" spc="-5" dirty="0" err="1">
                <a:latin typeface="Arial"/>
                <a:cs typeface="Arial"/>
              </a:rPr>
              <a:t>в</a:t>
            </a:r>
            <a:r>
              <a:rPr sz="1800" b="1" spc="-5" dirty="0" err="1">
                <a:latin typeface="Arial"/>
                <a:cs typeface="Arial"/>
              </a:rPr>
              <a:t>ідповідних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керівників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завчасно</a:t>
            </a:r>
            <a:r>
              <a:rPr lang="uk-UA" dirty="0">
                <a:latin typeface="Arial"/>
                <a:cs typeface="Arial"/>
              </a:rPr>
              <a:t> </a:t>
            </a:r>
            <a:r>
              <a:rPr sz="1800" b="1" spc="-10" dirty="0" err="1">
                <a:latin typeface="Arial"/>
                <a:cs typeface="Arial"/>
              </a:rPr>
              <a:t>утворюються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комісії </a:t>
            </a:r>
            <a:r>
              <a:rPr sz="1800" b="1" dirty="0">
                <a:latin typeface="Arial"/>
                <a:cs typeface="Arial"/>
              </a:rPr>
              <a:t>з </a:t>
            </a:r>
            <a:r>
              <a:rPr sz="1800" b="1" spc="-5" dirty="0" err="1">
                <a:latin typeface="Arial"/>
                <a:cs typeface="Arial"/>
              </a:rPr>
              <a:t>питань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евакуації.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Arial"/>
              <a:cs typeface="Arial"/>
            </a:endParaRPr>
          </a:p>
          <a:p>
            <a:pPr marL="2439035" marR="5080" indent="34290">
              <a:lnSpc>
                <a:spcPct val="100000"/>
              </a:lnSpc>
            </a:pP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Керівник комісії </a:t>
            </a:r>
            <a:r>
              <a:rPr sz="1600" b="1" i="1" spc="-5" dirty="0">
                <a:solidFill>
                  <a:srgbClr val="336600"/>
                </a:solidFill>
                <a:latin typeface="Arial"/>
                <a:cs typeface="Arial"/>
              </a:rPr>
              <a:t>з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питань евакуації та </a:t>
            </a:r>
            <a:r>
              <a:rPr sz="1600" b="1" i="1" spc="-5" dirty="0">
                <a:solidFill>
                  <a:srgbClr val="336600"/>
                </a:solidFill>
                <a:latin typeface="Arial"/>
                <a:cs typeface="Arial"/>
              </a:rPr>
              <a:t>її 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персональний </a:t>
            </a:r>
            <a:r>
              <a:rPr sz="1600" b="1" i="1" spc="-5" dirty="0">
                <a:solidFill>
                  <a:srgbClr val="336600"/>
                </a:solidFill>
                <a:latin typeface="Arial"/>
                <a:cs typeface="Arial"/>
              </a:rPr>
              <a:t>склад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призначаються  органом, </a:t>
            </a:r>
            <a:r>
              <a:rPr sz="1600" b="1" i="1" spc="-5" dirty="0">
                <a:solidFill>
                  <a:srgbClr val="336600"/>
                </a:solidFill>
                <a:latin typeface="Arial"/>
                <a:cs typeface="Arial"/>
              </a:rPr>
              <a:t>за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рішенням якого</a:t>
            </a:r>
            <a:r>
              <a:rPr sz="1600" b="1" i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утворені</a:t>
            </a:r>
            <a:endParaRPr sz="1600" dirty="0">
              <a:latin typeface="Arial"/>
              <a:cs typeface="Arial"/>
            </a:endParaRPr>
          </a:p>
          <a:p>
            <a:pPr marL="2439035" marR="62230">
              <a:lnSpc>
                <a:spcPts val="1789"/>
              </a:lnSpc>
              <a:spcBef>
                <a:spcPts val="30"/>
              </a:spcBef>
            </a:pP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органи </a:t>
            </a:r>
            <a:r>
              <a:rPr sz="1600" b="1" i="1" spc="-5" dirty="0">
                <a:solidFill>
                  <a:srgbClr val="336600"/>
                </a:solidFill>
                <a:latin typeface="Arial"/>
                <a:cs typeface="Arial"/>
              </a:rPr>
              <a:t>з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евакуації. Як правило, ним </a:t>
            </a:r>
            <a:r>
              <a:rPr sz="1600" b="1" i="1" spc="-5" dirty="0">
                <a:solidFill>
                  <a:srgbClr val="336600"/>
                </a:solidFill>
                <a:latin typeface="Arial"/>
                <a:cs typeface="Arial"/>
              </a:rPr>
              <a:t>є 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заступник керівника органу</a:t>
            </a:r>
            <a:r>
              <a:rPr sz="1600" b="1" i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виконавчої</a:t>
            </a:r>
            <a:endParaRPr sz="1600" dirty="0">
              <a:latin typeface="Arial"/>
              <a:cs typeface="Arial"/>
            </a:endParaRPr>
          </a:p>
          <a:p>
            <a:pPr marL="2439035">
              <a:lnSpc>
                <a:spcPct val="100000"/>
              </a:lnSpc>
            </a:pPr>
            <a:r>
              <a:rPr sz="1600" b="1" i="1" spc="-10" dirty="0">
                <a:solidFill>
                  <a:srgbClr val="336600"/>
                </a:solidFill>
                <a:latin typeface="Arial"/>
                <a:cs typeface="Arial"/>
              </a:rPr>
              <a:t>влади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2004" y="1799653"/>
            <a:ext cx="8280400" cy="5616575"/>
            <a:chOff x="1152004" y="1799653"/>
            <a:chExt cx="8280400" cy="5616575"/>
          </a:xfrm>
        </p:grpSpPr>
        <p:sp>
          <p:nvSpPr>
            <p:cNvPr id="9" name="object 9"/>
            <p:cNvSpPr/>
            <p:nvPr/>
          </p:nvSpPr>
          <p:spPr>
            <a:xfrm>
              <a:off x="1152004" y="1799653"/>
              <a:ext cx="3815994" cy="55792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63995" y="5222532"/>
              <a:ext cx="3168002" cy="2193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066020" cy="7512684"/>
            <a:chOff x="-28892" y="47167"/>
            <a:chExt cx="10066020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9880561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90587"/>
              <a:ext cx="10008235" cy="1905"/>
            </a:xfrm>
            <a:custGeom>
              <a:avLst/>
              <a:gdLst/>
              <a:ahLst/>
              <a:cxnLst/>
              <a:rect l="l" t="t" r="r" b="b"/>
              <a:pathLst>
                <a:path w="10008235" h="1904">
                  <a:moveTo>
                    <a:pt x="0" y="0"/>
                  </a:moveTo>
                  <a:lnTo>
                    <a:pt x="10007993" y="1422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sp>
        <p:nvSpPr>
          <p:cNvPr id="6" name="object 6"/>
          <p:cNvSpPr/>
          <p:nvPr/>
        </p:nvSpPr>
        <p:spPr>
          <a:xfrm>
            <a:off x="35636" y="18732"/>
            <a:ext cx="756361" cy="744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93784" y="1118793"/>
            <a:ext cx="7390016" cy="46644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5" dirty="0">
                <a:solidFill>
                  <a:srgbClr val="333399"/>
                </a:solidFill>
                <a:latin typeface="Arial"/>
                <a:cs typeface="Arial"/>
              </a:rPr>
              <a:t>ПОРЯДОК СТВОРЕННЯ </a:t>
            </a:r>
            <a:r>
              <a:rPr sz="1950" b="1" spc="15" dirty="0">
                <a:solidFill>
                  <a:srgbClr val="333399"/>
                </a:solidFill>
                <a:latin typeface="Arial"/>
                <a:cs typeface="Arial"/>
              </a:rPr>
              <a:t>КОМІСІЇ </a:t>
            </a:r>
            <a:r>
              <a:rPr sz="1950" b="1" spc="25" dirty="0">
                <a:solidFill>
                  <a:srgbClr val="333399"/>
                </a:solidFill>
                <a:latin typeface="Arial"/>
                <a:cs typeface="Arial"/>
              </a:rPr>
              <a:t>З</a:t>
            </a:r>
            <a:r>
              <a:rPr sz="195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333399"/>
                </a:solidFill>
                <a:latin typeface="Arial"/>
                <a:cs typeface="Arial"/>
              </a:rPr>
              <a:t>ЕВАКУАЦІЇ: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Arial"/>
              <a:cs typeface="Arial"/>
            </a:endParaRPr>
          </a:p>
          <a:p>
            <a:pPr marL="2693035" marR="311150" indent="238760">
              <a:lnSpc>
                <a:spcPct val="93100"/>
              </a:lnSpc>
            </a:pPr>
            <a:r>
              <a:rPr sz="1600" b="1" spc="-10" dirty="0">
                <a:latin typeface="Arial"/>
                <a:cs typeface="Arial"/>
              </a:rPr>
              <a:t>Склад </a:t>
            </a:r>
            <a:r>
              <a:rPr sz="1600" b="1" spc="-5" dirty="0">
                <a:latin typeface="Arial"/>
                <a:cs typeface="Arial"/>
              </a:rPr>
              <a:t>комісії та інших евакуаційних  </a:t>
            </a:r>
            <a:r>
              <a:rPr sz="1600" b="1" spc="-10" dirty="0">
                <a:latin typeface="Arial"/>
                <a:cs typeface="Arial"/>
              </a:rPr>
              <a:t>органів, </a:t>
            </a:r>
            <a:r>
              <a:rPr sz="1600" b="1" spc="-5" dirty="0">
                <a:latin typeface="Arial"/>
                <a:cs typeface="Arial"/>
              </a:rPr>
              <a:t>а також їх функції, </a:t>
            </a:r>
            <a:r>
              <a:rPr sz="1600" b="1" spc="-10" dirty="0">
                <a:latin typeface="Arial"/>
                <a:cs typeface="Arial"/>
              </a:rPr>
              <a:t>права </a:t>
            </a:r>
            <a:r>
              <a:rPr sz="1600" b="1" spc="-5" dirty="0">
                <a:latin typeface="Arial"/>
                <a:cs typeface="Arial"/>
              </a:rPr>
              <a:t>та  </a:t>
            </a:r>
            <a:r>
              <a:rPr sz="1600" b="1" spc="-10" dirty="0">
                <a:latin typeface="Arial"/>
                <a:cs typeface="Arial"/>
              </a:rPr>
              <a:t>посадові </a:t>
            </a:r>
            <a:r>
              <a:rPr sz="1600" b="1" spc="-5" dirty="0">
                <a:latin typeface="Arial"/>
                <a:cs typeface="Arial"/>
              </a:rPr>
              <a:t>обов’язки </a:t>
            </a:r>
            <a:r>
              <a:rPr sz="1600" b="1" spc="-10" dirty="0">
                <a:latin typeface="Arial"/>
                <a:cs typeface="Arial"/>
              </a:rPr>
              <a:t>членів  </a:t>
            </a:r>
            <a:r>
              <a:rPr sz="1600" b="1" spc="-5" dirty="0">
                <a:latin typeface="Arial"/>
                <a:cs typeface="Arial"/>
              </a:rPr>
              <a:t>визначаються </a:t>
            </a:r>
            <a:r>
              <a:rPr sz="1600" b="1" i="1" u="sng" spc="-10" dirty="0" err="1">
                <a:solidFill>
                  <a:srgbClr val="C8201D"/>
                </a:solidFill>
                <a:uFill>
                  <a:solidFill>
                    <a:srgbClr val="C8201D"/>
                  </a:solidFill>
                </a:uFill>
                <a:latin typeface="Arial"/>
                <a:cs typeface="Arial"/>
              </a:rPr>
              <a:t>Положенням</a:t>
            </a:r>
            <a:r>
              <a:rPr sz="1600" b="1" i="1" spc="-10" dirty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r>
              <a:rPr lang="uk-UA" sz="1600" b="1" i="1" spc="-10" dirty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про</a:t>
            </a:r>
            <a:r>
              <a:rPr lang="uk-UA" sz="1600" b="1" spc="-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 ці  </a:t>
            </a:r>
            <a:r>
              <a:rPr sz="1600" b="1" spc="-10" dirty="0">
                <a:latin typeface="Arial"/>
                <a:cs typeface="Arial"/>
              </a:rPr>
              <a:t>органи, </a:t>
            </a:r>
            <a:r>
              <a:rPr sz="1600" b="1" spc="-5" dirty="0">
                <a:latin typeface="Arial"/>
                <a:cs typeface="Arial"/>
              </a:rPr>
              <a:t>які </a:t>
            </a:r>
            <a:r>
              <a:rPr sz="1600" b="1" spc="-10" dirty="0">
                <a:latin typeface="Arial"/>
                <a:cs typeface="Arial"/>
              </a:rPr>
              <a:t>затверджуються  керівником відповідного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органу.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 marL="2748915" marR="5080" indent="292100">
              <a:lnSpc>
                <a:spcPts val="1780"/>
              </a:lnSpc>
            </a:pPr>
            <a:r>
              <a:rPr sz="1600" b="1" spc="-5" dirty="0">
                <a:latin typeface="Arial"/>
                <a:cs typeface="Arial"/>
              </a:rPr>
              <a:t>До </a:t>
            </a:r>
            <a:r>
              <a:rPr sz="1600" b="1" spc="-10" dirty="0">
                <a:latin typeface="Arial"/>
                <a:cs typeface="Arial"/>
              </a:rPr>
              <a:t>складу </a:t>
            </a:r>
            <a:r>
              <a:rPr sz="1600" b="1" spc="-5" dirty="0">
                <a:latin typeface="Arial"/>
                <a:cs typeface="Arial"/>
              </a:rPr>
              <a:t>ЕК </a:t>
            </a:r>
            <a:r>
              <a:rPr sz="1600" b="1" spc="-10" dirty="0">
                <a:latin typeface="Arial"/>
                <a:cs typeface="Arial"/>
              </a:rPr>
              <a:t>призначаються особи </a:t>
            </a:r>
            <a:r>
              <a:rPr sz="1600" b="1" spc="-5" dirty="0">
                <a:latin typeface="Arial"/>
                <a:cs typeface="Arial"/>
              </a:rPr>
              <a:t>із  </a:t>
            </a:r>
            <a:r>
              <a:rPr sz="1600" b="1" spc="-10" dirty="0">
                <a:latin typeface="Arial"/>
                <a:cs typeface="Arial"/>
              </a:rPr>
              <a:t>числа керівного складу, </a:t>
            </a:r>
            <a:r>
              <a:rPr sz="1600" b="1" spc="-5" dirty="0">
                <a:latin typeface="Arial"/>
                <a:cs typeface="Arial"/>
              </a:rPr>
              <a:t>працівники  </a:t>
            </a:r>
            <a:r>
              <a:rPr sz="1600" b="1" spc="-10" dirty="0">
                <a:latin typeface="Arial"/>
                <a:cs typeface="Arial"/>
              </a:rPr>
              <a:t>підрозділів </a:t>
            </a:r>
            <a:r>
              <a:rPr sz="1600" b="1" spc="-5" dirty="0">
                <a:latin typeface="Arial"/>
                <a:cs typeface="Arial"/>
              </a:rPr>
              <a:t>з </a:t>
            </a:r>
            <a:r>
              <a:rPr sz="1600" b="1" spc="-10" dirty="0">
                <a:latin typeface="Arial"/>
                <a:cs typeface="Arial"/>
              </a:rPr>
              <a:t>питань цивільного </a:t>
            </a:r>
            <a:r>
              <a:rPr sz="1600" b="1" spc="-5" dirty="0">
                <a:latin typeface="Arial"/>
                <a:cs typeface="Arial"/>
              </a:rPr>
              <a:t>захисту  </a:t>
            </a:r>
            <a:r>
              <a:rPr sz="1600" b="1" spc="-10" dirty="0">
                <a:latin typeface="Arial"/>
                <a:cs typeface="Arial"/>
              </a:rPr>
              <a:t>(НС), </a:t>
            </a:r>
            <a:r>
              <a:rPr sz="1600" b="1" spc="-5" dirty="0">
                <a:latin typeface="Arial"/>
                <a:cs typeface="Arial"/>
              </a:rPr>
              <a:t>зв’язку, та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інші.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2703195">
              <a:lnSpc>
                <a:spcPts val="1850"/>
              </a:lnSpc>
            </a:pPr>
            <a:r>
              <a:rPr sz="1600" b="1" i="1" spc="-5" dirty="0">
                <a:solidFill>
                  <a:srgbClr val="C8201D"/>
                </a:solidFill>
                <a:latin typeface="Arial"/>
                <a:cs typeface="Arial"/>
              </a:rPr>
              <a:t>ЕК </a:t>
            </a:r>
            <a:r>
              <a:rPr sz="1600" b="1" i="1" spc="-10" dirty="0">
                <a:solidFill>
                  <a:srgbClr val="C8201D"/>
                </a:solidFill>
                <a:latin typeface="Arial"/>
                <a:cs typeface="Arial"/>
              </a:rPr>
              <a:t>розробляє такі документи:</a:t>
            </a:r>
            <a:endParaRPr sz="1600" dirty="0">
              <a:latin typeface="Arial"/>
              <a:cs typeface="Arial"/>
            </a:endParaRPr>
          </a:p>
          <a:p>
            <a:pPr marL="3154045" marR="958215" indent="-450850">
              <a:lnSpc>
                <a:spcPts val="178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00DB"/>
                </a:solidFill>
                <a:latin typeface="Arial"/>
                <a:cs typeface="Arial"/>
              </a:rPr>
              <a:t>План </a:t>
            </a:r>
            <a:r>
              <a:rPr sz="1600" b="1" spc="-5" dirty="0">
                <a:solidFill>
                  <a:srgbClr val="0000DB"/>
                </a:solidFill>
                <a:latin typeface="Arial"/>
                <a:cs typeface="Arial"/>
              </a:rPr>
              <a:t>евакуації </a:t>
            </a:r>
            <a:r>
              <a:rPr sz="1600" b="1" spc="-10" dirty="0">
                <a:solidFill>
                  <a:srgbClr val="0000DB"/>
                </a:solidFill>
                <a:latin typeface="Arial"/>
                <a:cs typeface="Arial"/>
              </a:rPr>
              <a:t>населення, МКЦ;  Календарний план;</a:t>
            </a:r>
            <a:endParaRPr sz="1600" dirty="0">
              <a:latin typeface="Arial"/>
              <a:cs typeface="Arial"/>
            </a:endParaRPr>
          </a:p>
          <a:p>
            <a:pPr marL="3717925">
              <a:lnSpc>
                <a:spcPts val="1745"/>
              </a:lnSpc>
            </a:pPr>
            <a:r>
              <a:rPr sz="1600" b="1" spc="-10" dirty="0">
                <a:solidFill>
                  <a:srgbClr val="0000DB"/>
                </a:solidFill>
                <a:latin typeface="Arial"/>
                <a:cs typeface="Arial"/>
              </a:rPr>
              <a:t>План роботи на</a:t>
            </a:r>
            <a:r>
              <a:rPr sz="1600" b="1" spc="-5" dirty="0">
                <a:solidFill>
                  <a:srgbClr val="0000DB"/>
                </a:solidFill>
                <a:latin typeface="Arial"/>
                <a:cs typeface="Arial"/>
              </a:rPr>
              <a:t> рік.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1234" y="1756448"/>
            <a:ext cx="4104004" cy="5616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137775" cy="7512684"/>
            <a:chOff x="-28892" y="47167"/>
            <a:chExt cx="10137775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9916198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92012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45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sp>
        <p:nvSpPr>
          <p:cNvPr id="6" name="object 6"/>
          <p:cNvSpPr/>
          <p:nvPr/>
        </p:nvSpPr>
        <p:spPr>
          <a:xfrm>
            <a:off x="71996" y="18732"/>
            <a:ext cx="756361" cy="744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6944" y="1038872"/>
            <a:ext cx="8782050" cy="32442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93065" algn="just">
              <a:lnSpc>
                <a:spcPct val="100000"/>
              </a:lnSpc>
              <a:spcBef>
                <a:spcPts val="140"/>
              </a:spcBef>
            </a:pP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ПОРЯДОК ЗАВЧАСНОГО ПЛАНУВАННЯ ЗАХОДІВ З </a:t>
            </a: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ЕВАКУАЦІЇ</a:t>
            </a:r>
            <a:r>
              <a:rPr sz="1950" b="1" u="heavy" spc="-1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95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Arial"/>
              <a:cs typeface="Arial"/>
            </a:endParaRPr>
          </a:p>
          <a:p>
            <a:pPr marL="62230" marR="55244" indent="594360">
              <a:lnSpc>
                <a:spcPts val="2240"/>
              </a:lnSpc>
              <a:spcBef>
                <a:spcPts val="5"/>
              </a:spcBef>
            </a:pP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Планування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заходів </a:t>
            </a: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з евакуації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здійснюється за Методикою,  затвердженою </a:t>
            </a: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МВС на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підставі рішення комісії </a:t>
            </a: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з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питань</a:t>
            </a:r>
            <a:r>
              <a:rPr sz="2000" b="1" i="1" spc="40" dirty="0">
                <a:solidFill>
                  <a:srgbClr val="F00C0B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евакуації</a:t>
            </a:r>
            <a:endParaRPr sz="2000" dirty="0">
              <a:latin typeface="Arial"/>
              <a:cs typeface="Arial"/>
            </a:endParaRPr>
          </a:p>
          <a:p>
            <a:pPr marL="3143250">
              <a:lnSpc>
                <a:spcPts val="2120"/>
              </a:lnSpc>
            </a:pP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відповідного рівня.</a:t>
            </a:r>
            <a:endParaRPr sz="2000" dirty="0">
              <a:latin typeface="Arial"/>
              <a:cs typeface="Arial"/>
            </a:endParaRPr>
          </a:p>
          <a:p>
            <a:pPr marL="12700" marR="5080" indent="449580" algn="just">
              <a:lnSpc>
                <a:spcPts val="178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Для завчасного планування </a:t>
            </a:r>
            <a:r>
              <a:rPr sz="1600" spc="-10" dirty="0">
                <a:latin typeface="Arial"/>
                <a:cs typeface="Arial"/>
              </a:rPr>
              <a:t>евакуаційних </a:t>
            </a:r>
            <a:r>
              <a:rPr sz="1600" spc="-5" dirty="0">
                <a:latin typeface="Arial"/>
                <a:cs typeface="Arial"/>
              </a:rPr>
              <a:t>заходів в МОВВ </a:t>
            </a:r>
            <a:r>
              <a:rPr sz="1600" spc="-10" dirty="0">
                <a:latin typeface="Arial"/>
                <a:cs typeface="Arial"/>
              </a:rPr>
              <a:t>(ОТГ) </a:t>
            </a:r>
            <a:r>
              <a:rPr sz="1600" spc="-5" dirty="0">
                <a:latin typeface="Arial"/>
                <a:cs typeface="Arial"/>
              </a:rPr>
              <a:t>розробляються </a:t>
            </a:r>
            <a:r>
              <a:rPr sz="1600" b="1" spc="-10" dirty="0">
                <a:solidFill>
                  <a:srgbClr val="00753A"/>
                </a:solidFill>
                <a:latin typeface="Arial"/>
                <a:cs typeface="Arial"/>
              </a:rPr>
              <a:t>плани  </a:t>
            </a:r>
            <a:r>
              <a:rPr sz="1600" b="1" spc="-5" dirty="0">
                <a:solidFill>
                  <a:srgbClr val="00753A"/>
                </a:solidFill>
                <a:latin typeface="Arial"/>
                <a:cs typeface="Arial"/>
              </a:rPr>
              <a:t>евакуації </a:t>
            </a:r>
            <a:r>
              <a:rPr sz="1600" b="1" spc="-10" dirty="0">
                <a:solidFill>
                  <a:srgbClr val="00753A"/>
                </a:solidFill>
                <a:latin typeface="Arial"/>
                <a:cs typeface="Arial"/>
              </a:rPr>
              <a:t>населення </a:t>
            </a:r>
            <a:r>
              <a:rPr sz="1600" spc="-5" dirty="0">
                <a:latin typeface="Arial"/>
                <a:cs typeface="Arial"/>
              </a:rPr>
              <a:t>та </a:t>
            </a:r>
            <a:r>
              <a:rPr sz="1600" b="1" spc="-10" dirty="0">
                <a:solidFill>
                  <a:srgbClr val="00753A"/>
                </a:solidFill>
                <a:latin typeface="Arial"/>
                <a:cs typeface="Arial"/>
              </a:rPr>
              <a:t>плани приймання </a:t>
            </a:r>
            <a:r>
              <a:rPr sz="1600" b="1" spc="-5" dirty="0">
                <a:solidFill>
                  <a:srgbClr val="00753A"/>
                </a:solidFill>
                <a:latin typeface="Arial"/>
                <a:cs typeface="Arial"/>
              </a:rPr>
              <a:t>і </a:t>
            </a:r>
            <a:r>
              <a:rPr sz="1600" b="1" spc="-10" dirty="0">
                <a:solidFill>
                  <a:srgbClr val="00753A"/>
                </a:solidFill>
                <a:latin typeface="Arial"/>
                <a:cs typeface="Arial"/>
              </a:rPr>
              <a:t>розміщення евакуйованого населення </a:t>
            </a:r>
            <a:r>
              <a:rPr sz="1600" spc="-5" dirty="0">
                <a:latin typeface="Arial"/>
                <a:cs typeface="Arial"/>
              </a:rPr>
              <a:t>(у  разі планування </a:t>
            </a:r>
            <a:r>
              <a:rPr sz="1600" spc="-10" dirty="0">
                <a:latin typeface="Arial"/>
                <a:cs typeface="Arial"/>
              </a:rPr>
              <a:t>розміщення на </a:t>
            </a:r>
            <a:r>
              <a:rPr sz="1600" spc="-5" dirty="0">
                <a:latin typeface="Arial"/>
                <a:cs typeface="Arial"/>
              </a:rPr>
              <a:t>їх території евакуйованого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населення).</a:t>
            </a:r>
            <a:endParaRPr sz="1600" dirty="0">
              <a:latin typeface="Arial"/>
              <a:cs typeface="Arial"/>
            </a:endParaRPr>
          </a:p>
          <a:p>
            <a:pPr marL="12700" marR="9525" indent="449580" algn="just">
              <a:lnSpc>
                <a:spcPts val="1780"/>
              </a:lnSpc>
            </a:pPr>
            <a:r>
              <a:rPr sz="1600" spc="-5" dirty="0">
                <a:latin typeface="Arial"/>
                <a:cs typeface="Arial"/>
              </a:rPr>
              <a:t>Плани евакуації </a:t>
            </a:r>
            <a:r>
              <a:rPr sz="1600" spc="-10" dirty="0">
                <a:latin typeface="Arial"/>
                <a:cs typeface="Arial"/>
              </a:rPr>
              <a:t>населення </a:t>
            </a:r>
            <a:r>
              <a:rPr sz="1600" b="1" spc="-10" dirty="0">
                <a:solidFill>
                  <a:srgbClr val="0000AF"/>
                </a:solidFill>
                <a:latin typeface="Arial"/>
                <a:cs typeface="Arial"/>
              </a:rPr>
              <a:t>розробляються </a:t>
            </a:r>
            <a:r>
              <a:rPr sz="1600" spc="-5" dirty="0">
                <a:latin typeface="Arial"/>
                <a:cs typeface="Arial"/>
              </a:rPr>
              <a:t>комісією з </a:t>
            </a:r>
            <a:r>
              <a:rPr sz="1600" spc="-10" dirty="0">
                <a:latin typeface="Arial"/>
                <a:cs typeface="Arial"/>
              </a:rPr>
              <a:t>питань </a:t>
            </a:r>
            <a:r>
              <a:rPr sz="1600" spc="-5" dirty="0">
                <a:latin typeface="Arial"/>
                <a:cs typeface="Arial"/>
              </a:rPr>
              <a:t>евакуації,  </a:t>
            </a:r>
            <a:r>
              <a:rPr sz="1600" b="1" spc="-10" dirty="0">
                <a:solidFill>
                  <a:srgbClr val="0000AF"/>
                </a:solidFill>
                <a:latin typeface="Arial"/>
                <a:cs typeface="Arial"/>
              </a:rPr>
              <a:t>підписуються </a:t>
            </a:r>
            <a:r>
              <a:rPr sz="1600" spc="-5" dirty="0">
                <a:latin typeface="Arial"/>
                <a:cs typeface="Arial"/>
              </a:rPr>
              <a:t>її головою, </a:t>
            </a:r>
            <a:r>
              <a:rPr sz="1600" b="1" spc="-10" dirty="0">
                <a:solidFill>
                  <a:srgbClr val="0000AF"/>
                </a:solidFill>
                <a:latin typeface="Arial"/>
                <a:cs typeface="Arial"/>
              </a:rPr>
              <a:t>затверджуються </a:t>
            </a:r>
            <a:r>
              <a:rPr sz="1600" spc="-10" dirty="0">
                <a:latin typeface="Arial"/>
                <a:cs typeface="Arial"/>
              </a:rPr>
              <a:t>керівником </a:t>
            </a:r>
            <a:r>
              <a:rPr sz="1600" spc="-5" dirty="0">
                <a:latin typeface="Arial"/>
                <a:cs typeface="Arial"/>
              </a:rPr>
              <a:t>органу, </a:t>
            </a:r>
            <a:r>
              <a:rPr sz="1600" spc="-10" dirty="0">
                <a:latin typeface="Arial"/>
                <a:cs typeface="Arial"/>
              </a:rPr>
              <a:t>який </a:t>
            </a:r>
            <a:r>
              <a:rPr sz="1600" spc="-5" dirty="0">
                <a:latin typeface="Arial"/>
                <a:cs typeface="Arial"/>
              </a:rPr>
              <a:t>утворив таку комісію,  </a:t>
            </a:r>
            <a:r>
              <a:rPr sz="1600" b="1" spc="-10" dirty="0">
                <a:solidFill>
                  <a:srgbClr val="0000AF"/>
                </a:solidFill>
                <a:latin typeface="Arial"/>
                <a:cs typeface="Arial"/>
              </a:rPr>
              <a:t>погоджуються </a:t>
            </a:r>
            <a:r>
              <a:rPr sz="1600" spc="-10" dirty="0">
                <a:latin typeface="Arial"/>
                <a:cs typeface="Arial"/>
              </a:rPr>
              <a:t>органом, на </a:t>
            </a:r>
            <a:r>
              <a:rPr sz="1600" spc="-5" dirty="0">
                <a:latin typeface="Arial"/>
                <a:cs typeface="Arial"/>
              </a:rPr>
              <a:t>території </a:t>
            </a:r>
            <a:r>
              <a:rPr sz="1600" spc="-10" dirty="0">
                <a:latin typeface="Arial"/>
                <a:cs typeface="Arial"/>
              </a:rPr>
              <a:t>якого </a:t>
            </a:r>
            <a:r>
              <a:rPr sz="1600" spc="-5" dirty="0">
                <a:latin typeface="Arial"/>
                <a:cs typeface="Arial"/>
              </a:rPr>
              <a:t>планується </a:t>
            </a:r>
            <a:r>
              <a:rPr sz="1600" spc="-10" dirty="0">
                <a:latin typeface="Arial"/>
                <a:cs typeface="Arial"/>
              </a:rPr>
              <a:t>розміщення </a:t>
            </a:r>
            <a:r>
              <a:rPr sz="1600" spc="-5" dirty="0">
                <a:latin typeface="Arial"/>
                <a:cs typeface="Arial"/>
              </a:rPr>
              <a:t>евакуйованого  </a:t>
            </a:r>
            <a:r>
              <a:rPr sz="1600" spc="-10" dirty="0">
                <a:latin typeface="Arial"/>
                <a:cs typeface="Arial"/>
              </a:rPr>
              <a:t>населення.</a:t>
            </a:r>
            <a:endParaRPr sz="1600" dirty="0">
              <a:latin typeface="Arial"/>
              <a:cs typeface="Arial"/>
            </a:endParaRPr>
          </a:p>
          <a:p>
            <a:pPr marL="462280" algn="just">
              <a:lnSpc>
                <a:spcPts val="1745"/>
              </a:lnSpc>
            </a:pPr>
            <a:r>
              <a:rPr sz="1600" b="1" spc="-10" dirty="0">
                <a:solidFill>
                  <a:srgbClr val="570000"/>
                </a:solidFill>
                <a:latin typeface="Arial"/>
                <a:cs typeface="Arial"/>
              </a:rPr>
              <a:t>Плани </a:t>
            </a:r>
            <a:r>
              <a:rPr sz="1600" b="1" spc="-5" dirty="0">
                <a:solidFill>
                  <a:srgbClr val="570000"/>
                </a:solidFill>
                <a:latin typeface="Arial"/>
                <a:cs typeface="Arial"/>
              </a:rPr>
              <a:t>евакуації </a:t>
            </a:r>
            <a:r>
              <a:rPr sz="1600" b="1" spc="-10" dirty="0">
                <a:solidFill>
                  <a:srgbClr val="570000"/>
                </a:solidFill>
                <a:latin typeface="Arial"/>
                <a:cs typeface="Arial"/>
              </a:rPr>
              <a:t>населення </a:t>
            </a:r>
            <a:r>
              <a:rPr sz="1600" b="1" spc="-10" dirty="0">
                <a:solidFill>
                  <a:srgbClr val="C8201D"/>
                </a:solidFill>
                <a:latin typeface="Arial"/>
                <a:cs typeface="Arial"/>
              </a:rPr>
              <a:t>складаються </a:t>
            </a:r>
            <a:r>
              <a:rPr sz="1600" b="1" spc="-5" dirty="0">
                <a:solidFill>
                  <a:srgbClr val="570000"/>
                </a:solidFill>
                <a:latin typeface="Arial"/>
                <a:cs typeface="Arial"/>
              </a:rPr>
              <a:t>з текстової </a:t>
            </a:r>
            <a:r>
              <a:rPr sz="1600" b="1" spc="-10" dirty="0">
                <a:solidFill>
                  <a:srgbClr val="570000"/>
                </a:solidFill>
                <a:latin typeface="Arial"/>
                <a:cs typeface="Arial"/>
              </a:rPr>
              <a:t>частини </a:t>
            </a:r>
            <a:r>
              <a:rPr sz="1600" b="1" spc="-5" dirty="0">
                <a:solidFill>
                  <a:srgbClr val="570000"/>
                </a:solidFill>
                <a:latin typeface="Arial"/>
                <a:cs typeface="Arial"/>
              </a:rPr>
              <a:t>та </a:t>
            </a:r>
            <a:r>
              <a:rPr sz="1600" b="1" spc="-10" dirty="0">
                <a:solidFill>
                  <a:srgbClr val="570000"/>
                </a:solidFill>
                <a:latin typeface="Arial"/>
                <a:cs typeface="Arial"/>
              </a:rPr>
              <a:t>карти або</a:t>
            </a:r>
            <a:r>
              <a:rPr sz="1600" b="1" spc="130" dirty="0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70000"/>
                </a:solidFill>
                <a:latin typeface="Arial"/>
                <a:cs typeface="Arial"/>
              </a:rPr>
              <a:t>схеми.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2500" y="5534025"/>
            <a:ext cx="3962400" cy="165955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2700">
              <a:lnSpc>
                <a:spcPts val="1780"/>
              </a:lnSpc>
              <a:spcBef>
                <a:spcPts val="275"/>
              </a:spcBef>
            </a:pP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Плани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евакуації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населення щороку  </a:t>
            </a:r>
            <a:r>
              <a:rPr sz="2400" b="1" i="1" spc="-10" dirty="0">
                <a:solidFill>
                  <a:srgbClr val="0000DB"/>
                </a:solidFill>
                <a:latin typeface="Times New Roman" pitchFamily="18" charset="0"/>
                <a:cs typeface="Times New Roman" pitchFamily="18" charset="0"/>
              </a:rPr>
              <a:t>уточнюються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01 березня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станом  на 01 січня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поточного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року.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Внесення 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змін до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засвідчується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підписом 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голови комісії з </a:t>
            </a:r>
            <a:r>
              <a:rPr sz="2400" b="1" i="1" spc="-10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sz="2400" b="1" i="1" spc="-1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" dirty="0">
                <a:solidFill>
                  <a:srgbClr val="E200E2"/>
                </a:solidFill>
                <a:latin typeface="Times New Roman" pitchFamily="18" charset="0"/>
                <a:cs typeface="Times New Roman" pitchFamily="18" charset="0"/>
              </a:rPr>
              <a:t>евакуації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0005" y="4536008"/>
            <a:ext cx="3096895" cy="216535"/>
          </a:xfrm>
          <a:prstGeom prst="rect">
            <a:avLst/>
          </a:prstGeom>
          <a:solidFill>
            <a:srgbClr val="FFFF00"/>
          </a:solidFill>
          <a:ln w="3175">
            <a:solidFill>
              <a:srgbClr val="3364A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ts val="1705"/>
              </a:lnSpc>
            </a:pPr>
            <a:r>
              <a:rPr sz="1800" b="1" spc="-5" dirty="0">
                <a:latin typeface="Arial"/>
                <a:cs typeface="Arial"/>
              </a:rPr>
              <a:t>План евакуації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населення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40002" y="4896015"/>
            <a:ext cx="2664460" cy="360680"/>
            <a:chOff x="1440002" y="4896015"/>
            <a:chExt cx="2664460" cy="360680"/>
          </a:xfrm>
        </p:grpSpPr>
        <p:sp>
          <p:nvSpPr>
            <p:cNvPr id="11" name="object 11"/>
            <p:cNvSpPr/>
            <p:nvPr/>
          </p:nvSpPr>
          <p:spPr>
            <a:xfrm>
              <a:off x="1440002" y="4896015"/>
              <a:ext cx="2664460" cy="36068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2221191" y="0"/>
                  </a:moveTo>
                  <a:lnTo>
                    <a:pt x="442798" y="0"/>
                  </a:lnTo>
                  <a:lnTo>
                    <a:pt x="369302" y="1065"/>
                  </a:lnTo>
                  <a:lnTo>
                    <a:pt x="297628" y="4099"/>
                  </a:lnTo>
                  <a:lnTo>
                    <a:pt x="229599" y="8853"/>
                  </a:lnTo>
                  <a:lnTo>
                    <a:pt x="167036" y="15083"/>
                  </a:lnTo>
                  <a:lnTo>
                    <a:pt x="111762" y="22543"/>
                  </a:lnTo>
                  <a:lnTo>
                    <a:pt x="65599" y="30986"/>
                  </a:lnTo>
                  <a:lnTo>
                    <a:pt x="7896" y="49837"/>
                  </a:lnTo>
                  <a:lnTo>
                    <a:pt x="0" y="59753"/>
                  </a:lnTo>
                  <a:lnTo>
                    <a:pt x="0" y="300240"/>
                  </a:lnTo>
                  <a:lnTo>
                    <a:pt x="65599" y="329109"/>
                  </a:lnTo>
                  <a:lnTo>
                    <a:pt x="111762" y="337609"/>
                  </a:lnTo>
                  <a:lnTo>
                    <a:pt x="167036" y="345129"/>
                  </a:lnTo>
                  <a:lnTo>
                    <a:pt x="229599" y="351416"/>
                  </a:lnTo>
                  <a:lnTo>
                    <a:pt x="297628" y="356218"/>
                  </a:lnTo>
                  <a:lnTo>
                    <a:pt x="369302" y="359284"/>
                  </a:lnTo>
                  <a:lnTo>
                    <a:pt x="442798" y="360362"/>
                  </a:lnTo>
                  <a:lnTo>
                    <a:pt x="2221191" y="360362"/>
                  </a:lnTo>
                  <a:lnTo>
                    <a:pt x="2294703" y="359284"/>
                  </a:lnTo>
                  <a:lnTo>
                    <a:pt x="2366413" y="356218"/>
                  </a:lnTo>
                  <a:lnTo>
                    <a:pt x="2434492" y="351416"/>
                  </a:lnTo>
                  <a:lnTo>
                    <a:pt x="2497112" y="345129"/>
                  </a:lnTo>
                  <a:lnTo>
                    <a:pt x="2552446" y="337609"/>
                  </a:lnTo>
                  <a:lnTo>
                    <a:pt x="2598666" y="329109"/>
                  </a:lnTo>
                  <a:lnTo>
                    <a:pt x="2656449" y="310172"/>
                  </a:lnTo>
                  <a:lnTo>
                    <a:pt x="2664358" y="300240"/>
                  </a:lnTo>
                  <a:lnTo>
                    <a:pt x="2664358" y="59753"/>
                  </a:lnTo>
                  <a:lnTo>
                    <a:pt x="2598666" y="30986"/>
                  </a:lnTo>
                  <a:lnTo>
                    <a:pt x="2552446" y="22543"/>
                  </a:lnTo>
                  <a:lnTo>
                    <a:pt x="2497112" y="15083"/>
                  </a:lnTo>
                  <a:lnTo>
                    <a:pt x="2434492" y="8853"/>
                  </a:lnTo>
                  <a:lnTo>
                    <a:pt x="2366413" y="4099"/>
                  </a:lnTo>
                  <a:lnTo>
                    <a:pt x="2294703" y="1065"/>
                  </a:lnTo>
                  <a:lnTo>
                    <a:pt x="2221191" y="0"/>
                  </a:lnTo>
                  <a:close/>
                </a:path>
              </a:pathLst>
            </a:custGeom>
            <a:solidFill>
              <a:srgbClr val="F5F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0002" y="4896015"/>
              <a:ext cx="2664460" cy="360680"/>
            </a:xfrm>
            <a:custGeom>
              <a:avLst/>
              <a:gdLst/>
              <a:ahLst/>
              <a:cxnLst/>
              <a:rect l="l" t="t" r="r" b="b"/>
              <a:pathLst>
                <a:path w="2664460" h="360679">
                  <a:moveTo>
                    <a:pt x="442798" y="0"/>
                  </a:moveTo>
                  <a:lnTo>
                    <a:pt x="369302" y="1065"/>
                  </a:lnTo>
                  <a:lnTo>
                    <a:pt x="297628" y="4099"/>
                  </a:lnTo>
                  <a:lnTo>
                    <a:pt x="229599" y="8853"/>
                  </a:lnTo>
                  <a:lnTo>
                    <a:pt x="167036" y="15083"/>
                  </a:lnTo>
                  <a:lnTo>
                    <a:pt x="111762" y="22543"/>
                  </a:lnTo>
                  <a:lnTo>
                    <a:pt x="65599" y="30986"/>
                  </a:lnTo>
                  <a:lnTo>
                    <a:pt x="7896" y="49837"/>
                  </a:lnTo>
                  <a:lnTo>
                    <a:pt x="0" y="59753"/>
                  </a:lnTo>
                  <a:lnTo>
                    <a:pt x="0" y="104762"/>
                  </a:lnTo>
                  <a:lnTo>
                    <a:pt x="0" y="149402"/>
                  </a:lnTo>
                  <a:lnTo>
                    <a:pt x="0" y="210591"/>
                  </a:lnTo>
                  <a:lnTo>
                    <a:pt x="0" y="255231"/>
                  </a:lnTo>
                  <a:lnTo>
                    <a:pt x="0" y="300240"/>
                  </a:lnTo>
                  <a:lnTo>
                    <a:pt x="7896" y="310172"/>
                  </a:lnTo>
                  <a:lnTo>
                    <a:pt x="65599" y="329109"/>
                  </a:lnTo>
                  <a:lnTo>
                    <a:pt x="111762" y="337609"/>
                  </a:lnTo>
                  <a:lnTo>
                    <a:pt x="167036" y="345129"/>
                  </a:lnTo>
                  <a:lnTo>
                    <a:pt x="229599" y="351416"/>
                  </a:lnTo>
                  <a:lnTo>
                    <a:pt x="297628" y="356218"/>
                  </a:lnTo>
                  <a:lnTo>
                    <a:pt x="369302" y="359284"/>
                  </a:lnTo>
                  <a:lnTo>
                    <a:pt x="442798" y="360362"/>
                  </a:lnTo>
                  <a:lnTo>
                    <a:pt x="774357" y="360362"/>
                  </a:lnTo>
                  <a:lnTo>
                    <a:pt x="1106271" y="360362"/>
                  </a:lnTo>
                  <a:lnTo>
                    <a:pt x="1557718" y="360362"/>
                  </a:lnTo>
                  <a:lnTo>
                    <a:pt x="1889633" y="360362"/>
                  </a:lnTo>
                  <a:lnTo>
                    <a:pt x="2221191" y="360362"/>
                  </a:lnTo>
                  <a:lnTo>
                    <a:pt x="2294703" y="359284"/>
                  </a:lnTo>
                  <a:lnTo>
                    <a:pt x="2366413" y="356218"/>
                  </a:lnTo>
                  <a:lnTo>
                    <a:pt x="2434492" y="351416"/>
                  </a:lnTo>
                  <a:lnTo>
                    <a:pt x="2497112" y="345129"/>
                  </a:lnTo>
                  <a:lnTo>
                    <a:pt x="2552446" y="337609"/>
                  </a:lnTo>
                  <a:lnTo>
                    <a:pt x="2598666" y="329109"/>
                  </a:lnTo>
                  <a:lnTo>
                    <a:pt x="2656449" y="310172"/>
                  </a:lnTo>
                  <a:lnTo>
                    <a:pt x="2664358" y="300240"/>
                  </a:lnTo>
                  <a:lnTo>
                    <a:pt x="2664358" y="255231"/>
                  </a:lnTo>
                  <a:lnTo>
                    <a:pt x="2664358" y="210591"/>
                  </a:lnTo>
                  <a:lnTo>
                    <a:pt x="2664358" y="149402"/>
                  </a:lnTo>
                  <a:lnTo>
                    <a:pt x="2664358" y="104762"/>
                  </a:lnTo>
                  <a:lnTo>
                    <a:pt x="2664358" y="59753"/>
                  </a:lnTo>
                  <a:lnTo>
                    <a:pt x="2656449" y="49837"/>
                  </a:lnTo>
                  <a:lnTo>
                    <a:pt x="2598666" y="30986"/>
                  </a:lnTo>
                  <a:lnTo>
                    <a:pt x="2552446" y="22543"/>
                  </a:lnTo>
                  <a:lnTo>
                    <a:pt x="2497112" y="15083"/>
                  </a:lnTo>
                  <a:lnTo>
                    <a:pt x="2434492" y="8853"/>
                  </a:lnTo>
                  <a:lnTo>
                    <a:pt x="2366413" y="4099"/>
                  </a:lnTo>
                  <a:lnTo>
                    <a:pt x="2294703" y="1065"/>
                  </a:lnTo>
                  <a:lnTo>
                    <a:pt x="2221191" y="0"/>
                  </a:lnTo>
                  <a:lnTo>
                    <a:pt x="1889633" y="0"/>
                  </a:lnTo>
                  <a:lnTo>
                    <a:pt x="1557718" y="0"/>
                  </a:lnTo>
                  <a:lnTo>
                    <a:pt x="1106271" y="0"/>
                  </a:lnTo>
                  <a:lnTo>
                    <a:pt x="774357" y="0"/>
                  </a:lnTo>
                  <a:lnTo>
                    <a:pt x="442798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63902" y="4911026"/>
            <a:ext cx="201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Текстова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частина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28002" y="4968011"/>
            <a:ext cx="2664460" cy="360680"/>
            <a:chOff x="7128002" y="4968011"/>
            <a:chExt cx="2664460" cy="360680"/>
          </a:xfrm>
        </p:grpSpPr>
        <p:sp>
          <p:nvSpPr>
            <p:cNvPr id="15" name="object 15"/>
            <p:cNvSpPr/>
            <p:nvPr/>
          </p:nvSpPr>
          <p:spPr>
            <a:xfrm>
              <a:off x="7128002" y="4968011"/>
              <a:ext cx="2664460" cy="360680"/>
            </a:xfrm>
            <a:custGeom>
              <a:avLst/>
              <a:gdLst/>
              <a:ahLst/>
              <a:cxnLst/>
              <a:rect l="l" t="t" r="r" b="b"/>
              <a:pathLst>
                <a:path w="2664459" h="360679">
                  <a:moveTo>
                    <a:pt x="2221191" y="0"/>
                  </a:moveTo>
                  <a:lnTo>
                    <a:pt x="442798" y="0"/>
                  </a:lnTo>
                  <a:lnTo>
                    <a:pt x="369302" y="1065"/>
                  </a:lnTo>
                  <a:lnTo>
                    <a:pt x="297628" y="4099"/>
                  </a:lnTo>
                  <a:lnTo>
                    <a:pt x="229599" y="8854"/>
                  </a:lnTo>
                  <a:lnTo>
                    <a:pt x="167036" y="15085"/>
                  </a:lnTo>
                  <a:lnTo>
                    <a:pt x="111762" y="22545"/>
                  </a:lnTo>
                  <a:lnTo>
                    <a:pt x="65599" y="30989"/>
                  </a:lnTo>
                  <a:lnTo>
                    <a:pt x="7896" y="49846"/>
                  </a:lnTo>
                  <a:lnTo>
                    <a:pt x="0" y="59766"/>
                  </a:lnTo>
                  <a:lnTo>
                    <a:pt x="0" y="300240"/>
                  </a:lnTo>
                  <a:lnTo>
                    <a:pt x="65599" y="329109"/>
                  </a:lnTo>
                  <a:lnTo>
                    <a:pt x="111762" y="337609"/>
                  </a:lnTo>
                  <a:lnTo>
                    <a:pt x="167036" y="345129"/>
                  </a:lnTo>
                  <a:lnTo>
                    <a:pt x="229599" y="351416"/>
                  </a:lnTo>
                  <a:lnTo>
                    <a:pt x="297628" y="356218"/>
                  </a:lnTo>
                  <a:lnTo>
                    <a:pt x="369302" y="359284"/>
                  </a:lnTo>
                  <a:lnTo>
                    <a:pt x="442798" y="360362"/>
                  </a:lnTo>
                  <a:lnTo>
                    <a:pt x="2221191" y="360362"/>
                  </a:lnTo>
                  <a:lnTo>
                    <a:pt x="2294703" y="359284"/>
                  </a:lnTo>
                  <a:lnTo>
                    <a:pt x="2366413" y="356218"/>
                  </a:lnTo>
                  <a:lnTo>
                    <a:pt x="2434492" y="351416"/>
                  </a:lnTo>
                  <a:lnTo>
                    <a:pt x="2497112" y="345129"/>
                  </a:lnTo>
                  <a:lnTo>
                    <a:pt x="2552446" y="337609"/>
                  </a:lnTo>
                  <a:lnTo>
                    <a:pt x="2598666" y="329109"/>
                  </a:lnTo>
                  <a:lnTo>
                    <a:pt x="2656449" y="310172"/>
                  </a:lnTo>
                  <a:lnTo>
                    <a:pt x="2664358" y="300240"/>
                  </a:lnTo>
                  <a:lnTo>
                    <a:pt x="2664358" y="59766"/>
                  </a:lnTo>
                  <a:lnTo>
                    <a:pt x="2598666" y="30989"/>
                  </a:lnTo>
                  <a:lnTo>
                    <a:pt x="2552446" y="22545"/>
                  </a:lnTo>
                  <a:lnTo>
                    <a:pt x="2497112" y="15085"/>
                  </a:lnTo>
                  <a:lnTo>
                    <a:pt x="2434492" y="8854"/>
                  </a:lnTo>
                  <a:lnTo>
                    <a:pt x="2366413" y="4099"/>
                  </a:lnTo>
                  <a:lnTo>
                    <a:pt x="2294703" y="1065"/>
                  </a:lnTo>
                  <a:lnTo>
                    <a:pt x="2221191" y="0"/>
                  </a:lnTo>
                  <a:close/>
                </a:path>
              </a:pathLst>
            </a:custGeom>
            <a:solidFill>
              <a:srgbClr val="F5F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8002" y="4968011"/>
              <a:ext cx="2664460" cy="360680"/>
            </a:xfrm>
            <a:custGeom>
              <a:avLst/>
              <a:gdLst/>
              <a:ahLst/>
              <a:cxnLst/>
              <a:rect l="l" t="t" r="r" b="b"/>
              <a:pathLst>
                <a:path w="2664459" h="360679">
                  <a:moveTo>
                    <a:pt x="442798" y="0"/>
                  </a:moveTo>
                  <a:lnTo>
                    <a:pt x="369302" y="1065"/>
                  </a:lnTo>
                  <a:lnTo>
                    <a:pt x="297628" y="4099"/>
                  </a:lnTo>
                  <a:lnTo>
                    <a:pt x="229599" y="8854"/>
                  </a:lnTo>
                  <a:lnTo>
                    <a:pt x="167036" y="15085"/>
                  </a:lnTo>
                  <a:lnTo>
                    <a:pt x="111762" y="22545"/>
                  </a:lnTo>
                  <a:lnTo>
                    <a:pt x="65599" y="30989"/>
                  </a:lnTo>
                  <a:lnTo>
                    <a:pt x="7896" y="49846"/>
                  </a:lnTo>
                  <a:lnTo>
                    <a:pt x="0" y="59766"/>
                  </a:lnTo>
                  <a:lnTo>
                    <a:pt x="0" y="104762"/>
                  </a:lnTo>
                  <a:lnTo>
                    <a:pt x="0" y="149402"/>
                  </a:lnTo>
                  <a:lnTo>
                    <a:pt x="0" y="210604"/>
                  </a:lnTo>
                  <a:lnTo>
                    <a:pt x="0" y="255244"/>
                  </a:lnTo>
                  <a:lnTo>
                    <a:pt x="0" y="300240"/>
                  </a:lnTo>
                  <a:lnTo>
                    <a:pt x="7896" y="310172"/>
                  </a:lnTo>
                  <a:lnTo>
                    <a:pt x="65599" y="329109"/>
                  </a:lnTo>
                  <a:lnTo>
                    <a:pt x="111762" y="337609"/>
                  </a:lnTo>
                  <a:lnTo>
                    <a:pt x="167036" y="345129"/>
                  </a:lnTo>
                  <a:lnTo>
                    <a:pt x="229599" y="351416"/>
                  </a:lnTo>
                  <a:lnTo>
                    <a:pt x="297628" y="356218"/>
                  </a:lnTo>
                  <a:lnTo>
                    <a:pt x="369302" y="359284"/>
                  </a:lnTo>
                  <a:lnTo>
                    <a:pt x="442798" y="360362"/>
                  </a:lnTo>
                  <a:lnTo>
                    <a:pt x="774357" y="360362"/>
                  </a:lnTo>
                  <a:lnTo>
                    <a:pt x="1106284" y="360362"/>
                  </a:lnTo>
                  <a:lnTo>
                    <a:pt x="1557718" y="360362"/>
                  </a:lnTo>
                  <a:lnTo>
                    <a:pt x="1889632" y="360362"/>
                  </a:lnTo>
                  <a:lnTo>
                    <a:pt x="2221191" y="360362"/>
                  </a:lnTo>
                  <a:lnTo>
                    <a:pt x="2294703" y="359284"/>
                  </a:lnTo>
                  <a:lnTo>
                    <a:pt x="2366413" y="356218"/>
                  </a:lnTo>
                  <a:lnTo>
                    <a:pt x="2434492" y="351416"/>
                  </a:lnTo>
                  <a:lnTo>
                    <a:pt x="2497112" y="345129"/>
                  </a:lnTo>
                  <a:lnTo>
                    <a:pt x="2552446" y="337609"/>
                  </a:lnTo>
                  <a:lnTo>
                    <a:pt x="2598666" y="329109"/>
                  </a:lnTo>
                  <a:lnTo>
                    <a:pt x="2656449" y="310172"/>
                  </a:lnTo>
                  <a:lnTo>
                    <a:pt x="2664358" y="300240"/>
                  </a:lnTo>
                  <a:lnTo>
                    <a:pt x="2664358" y="255244"/>
                  </a:lnTo>
                  <a:lnTo>
                    <a:pt x="2664358" y="210604"/>
                  </a:lnTo>
                  <a:lnTo>
                    <a:pt x="2664358" y="149402"/>
                  </a:lnTo>
                  <a:lnTo>
                    <a:pt x="2664358" y="104762"/>
                  </a:lnTo>
                  <a:lnTo>
                    <a:pt x="2664358" y="59766"/>
                  </a:lnTo>
                  <a:lnTo>
                    <a:pt x="2656449" y="49846"/>
                  </a:lnTo>
                  <a:lnTo>
                    <a:pt x="2598666" y="30989"/>
                  </a:lnTo>
                  <a:lnTo>
                    <a:pt x="2552446" y="22545"/>
                  </a:lnTo>
                  <a:lnTo>
                    <a:pt x="2497112" y="15085"/>
                  </a:lnTo>
                  <a:lnTo>
                    <a:pt x="2434492" y="8854"/>
                  </a:lnTo>
                  <a:lnTo>
                    <a:pt x="2366413" y="4099"/>
                  </a:lnTo>
                  <a:lnTo>
                    <a:pt x="2294703" y="1065"/>
                  </a:lnTo>
                  <a:lnTo>
                    <a:pt x="2221191" y="0"/>
                  </a:lnTo>
                  <a:lnTo>
                    <a:pt x="1889632" y="0"/>
                  </a:lnTo>
                  <a:lnTo>
                    <a:pt x="1557718" y="0"/>
                  </a:lnTo>
                  <a:lnTo>
                    <a:pt x="1106284" y="0"/>
                  </a:lnTo>
                  <a:lnTo>
                    <a:pt x="774357" y="0"/>
                  </a:lnTo>
                  <a:lnTo>
                    <a:pt x="442798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79778" y="4983391"/>
            <a:ext cx="156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Карта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(схема)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04004" y="4751374"/>
            <a:ext cx="3024505" cy="450850"/>
            <a:chOff x="4104004" y="4751374"/>
            <a:chExt cx="3024505" cy="450850"/>
          </a:xfrm>
        </p:grpSpPr>
        <p:sp>
          <p:nvSpPr>
            <p:cNvPr id="19" name="object 19"/>
            <p:cNvSpPr/>
            <p:nvPr/>
          </p:nvSpPr>
          <p:spPr>
            <a:xfrm>
              <a:off x="4250880" y="4752009"/>
              <a:ext cx="933450" cy="311150"/>
            </a:xfrm>
            <a:custGeom>
              <a:avLst/>
              <a:gdLst/>
              <a:ahLst/>
              <a:cxnLst/>
              <a:rect l="l" t="t" r="r" b="b"/>
              <a:pathLst>
                <a:path w="933450" h="311150">
                  <a:moveTo>
                    <a:pt x="933119" y="0"/>
                  </a:moveTo>
                  <a:lnTo>
                    <a:pt x="0" y="3110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04004" y="5009413"/>
              <a:ext cx="170815" cy="102870"/>
            </a:xfrm>
            <a:custGeom>
              <a:avLst/>
              <a:gdLst/>
              <a:ahLst/>
              <a:cxnLst/>
              <a:rect l="l" t="t" r="r" b="b"/>
              <a:pathLst>
                <a:path w="170814" h="102870">
                  <a:moveTo>
                    <a:pt x="136436" y="0"/>
                  </a:moveTo>
                  <a:lnTo>
                    <a:pt x="0" y="102603"/>
                  </a:lnTo>
                  <a:lnTo>
                    <a:pt x="170637" y="102603"/>
                  </a:lnTo>
                  <a:lnTo>
                    <a:pt x="136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4000" y="4752009"/>
              <a:ext cx="1793239" cy="398780"/>
            </a:xfrm>
            <a:custGeom>
              <a:avLst/>
              <a:gdLst/>
              <a:ahLst/>
              <a:cxnLst/>
              <a:rect l="l" t="t" r="r" b="b"/>
              <a:pathLst>
                <a:path w="1793240" h="398779">
                  <a:moveTo>
                    <a:pt x="0" y="0"/>
                  </a:moveTo>
                  <a:lnTo>
                    <a:pt x="1792795" y="3985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8075" y="5096167"/>
              <a:ext cx="170180" cy="106045"/>
            </a:xfrm>
            <a:custGeom>
              <a:avLst/>
              <a:gdLst/>
              <a:ahLst/>
              <a:cxnLst/>
              <a:rect l="l" t="t" r="r" b="b"/>
              <a:pathLst>
                <a:path w="170179" h="106045">
                  <a:moveTo>
                    <a:pt x="23406" y="0"/>
                  </a:moveTo>
                  <a:lnTo>
                    <a:pt x="0" y="105486"/>
                  </a:lnTo>
                  <a:lnTo>
                    <a:pt x="169925" y="87845"/>
                  </a:lnTo>
                  <a:lnTo>
                    <a:pt x="2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79995" y="5472010"/>
            <a:ext cx="4752975" cy="432434"/>
          </a:xfrm>
          <a:prstGeom prst="rect">
            <a:avLst/>
          </a:prstGeom>
          <a:solidFill>
            <a:srgbClr val="FFD7CD"/>
          </a:solidFill>
          <a:ln w="3175">
            <a:solidFill>
              <a:srgbClr val="3364A3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999614" marR="163195" indent="-1838325">
              <a:lnSpc>
                <a:spcPts val="1670"/>
              </a:lnSpc>
              <a:spcBef>
                <a:spcPts val="35"/>
              </a:spcBef>
            </a:pPr>
            <a:r>
              <a:rPr sz="1500" dirty="0">
                <a:latin typeface="Arial"/>
                <a:cs typeface="Arial"/>
              </a:rPr>
              <a:t>І. </a:t>
            </a:r>
            <a:r>
              <a:rPr sz="1500" spc="-5" dirty="0">
                <a:latin typeface="Arial"/>
                <a:cs typeface="Arial"/>
              </a:rPr>
              <a:t>Планування </a:t>
            </a:r>
            <a:r>
              <a:rPr sz="1500" dirty="0">
                <a:latin typeface="Arial"/>
                <a:cs typeface="Arial"/>
              </a:rPr>
              <a:t>заходів з </a:t>
            </a:r>
            <a:r>
              <a:rPr sz="1500" spc="-5" dirty="0">
                <a:latin typeface="Arial"/>
                <a:cs typeface="Arial"/>
              </a:rPr>
              <a:t>організації </a:t>
            </a:r>
            <a:r>
              <a:rPr sz="1500" dirty="0">
                <a:latin typeface="Arial"/>
                <a:cs typeface="Arial"/>
              </a:rPr>
              <a:t>та </a:t>
            </a:r>
            <a:r>
              <a:rPr sz="1500" spc="-5" dirty="0">
                <a:latin typeface="Arial"/>
                <a:cs typeface="Arial"/>
              </a:rPr>
              <a:t>проведення  евакуації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9995" y="6048006"/>
            <a:ext cx="4752975" cy="288925"/>
          </a:xfrm>
          <a:prstGeom prst="rect">
            <a:avLst/>
          </a:prstGeom>
          <a:solidFill>
            <a:srgbClr val="DDDBE5"/>
          </a:solidFill>
          <a:ln w="3175">
            <a:solidFill>
              <a:srgbClr val="3364A3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65"/>
              </a:spcBef>
            </a:pPr>
            <a:r>
              <a:rPr sz="1600" spc="-5" dirty="0">
                <a:latin typeface="Arial"/>
                <a:cs typeface="Arial"/>
              </a:rPr>
              <a:t>ІІ. Планування заходів із </a:t>
            </a:r>
            <a:r>
              <a:rPr sz="1600" spc="-10" dirty="0">
                <a:latin typeface="Arial"/>
                <a:cs typeface="Arial"/>
              </a:rPr>
              <a:t>забезпечення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евакуації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9995" y="6480009"/>
            <a:ext cx="4752975" cy="648335"/>
          </a:xfrm>
          <a:prstGeom prst="rect">
            <a:avLst/>
          </a:prstGeom>
          <a:solidFill>
            <a:srgbClr val="E2E200"/>
          </a:solidFill>
          <a:ln w="3175">
            <a:solidFill>
              <a:srgbClr val="3364A3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42875" marR="779145" indent="-53340">
              <a:lnSpc>
                <a:spcPts val="1670"/>
              </a:lnSpc>
              <a:spcBef>
                <a:spcPts val="50"/>
              </a:spcBef>
            </a:pPr>
            <a:r>
              <a:rPr sz="1500" dirty="0">
                <a:latin typeface="Arial"/>
                <a:cs typeface="Arial"/>
              </a:rPr>
              <a:t>ІІІ. </a:t>
            </a:r>
            <a:r>
              <a:rPr sz="1500" spc="-5" dirty="0">
                <a:latin typeface="Arial"/>
                <a:cs typeface="Arial"/>
              </a:rPr>
              <a:t>Особливості планування евакуації </a:t>
            </a:r>
            <a:r>
              <a:rPr sz="1500" dirty="0">
                <a:latin typeface="Arial"/>
                <a:cs typeface="Arial"/>
              </a:rPr>
              <a:t>осіб з  </a:t>
            </a:r>
            <a:r>
              <a:rPr sz="1500" spc="-5" dirty="0">
                <a:latin typeface="Arial"/>
                <a:cs typeface="Arial"/>
              </a:rPr>
              <a:t>інвалідністю та інших маломобільних </a:t>
            </a:r>
            <a:r>
              <a:rPr sz="1500" dirty="0">
                <a:latin typeface="Arial"/>
                <a:cs typeface="Arial"/>
              </a:rPr>
              <a:t>груп  </a:t>
            </a:r>
            <a:r>
              <a:rPr sz="1500" spc="-5" dirty="0">
                <a:latin typeface="Arial"/>
                <a:cs typeface="Arial"/>
              </a:rPr>
              <a:t>населення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45435" y="5289131"/>
            <a:ext cx="216001" cy="147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990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00" y="657225"/>
            <a:ext cx="9601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53085" algn="l"/>
                <a:tab pos="2302510" algn="l"/>
                <a:tab pos="4234180" algn="l"/>
                <a:tab pos="5433695" algn="l"/>
                <a:tab pos="5850890" algn="l"/>
                <a:tab pos="6496050" algn="l"/>
              </a:tabLst>
            </a:pPr>
            <a:r>
              <a:rPr b="1" i="1" spc="-10" dirty="0" err="1">
                <a:solidFill>
                  <a:srgbClr val="0000CC"/>
                </a:solidFill>
                <a:latin typeface="Arial"/>
                <a:cs typeface="Arial"/>
              </a:rPr>
              <a:t>З</a:t>
            </a:r>
            <a:r>
              <a:rPr b="1" i="1" dirty="0" err="1">
                <a:solidFill>
                  <a:srgbClr val="0000CC"/>
                </a:solidFill>
                <a:latin typeface="Arial"/>
                <a:cs typeface="Arial"/>
              </a:rPr>
              <a:t>а</a:t>
            </a:r>
            <a:r>
              <a:rPr b="1" i="1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b="1" dirty="0" err="1">
                <a:solidFill>
                  <a:srgbClr val="008300"/>
                </a:solidFill>
                <a:latin typeface="Arial"/>
                <a:cs typeface="Arial"/>
              </a:rPr>
              <a:t>пл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а</a:t>
            </a:r>
            <a:r>
              <a:rPr b="1" dirty="0" err="1">
                <a:solidFill>
                  <a:srgbClr val="008300"/>
                </a:solidFill>
                <a:latin typeface="Arial"/>
                <a:cs typeface="Arial"/>
              </a:rPr>
              <a:t>н</a:t>
            </a:r>
            <a:r>
              <a:rPr b="1" spc="-5" dirty="0" err="1">
                <a:solidFill>
                  <a:srgbClr val="008300"/>
                </a:solidFill>
                <a:latin typeface="Arial"/>
                <a:cs typeface="Arial"/>
              </a:rPr>
              <a:t>у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ва</a:t>
            </a:r>
            <a:r>
              <a:rPr b="1" dirty="0" err="1">
                <a:solidFill>
                  <a:srgbClr val="008300"/>
                </a:solidFill>
                <a:latin typeface="Arial"/>
                <a:cs typeface="Arial"/>
              </a:rPr>
              <a:t>ння</a:t>
            </a:r>
            <a:r>
              <a:rPr lang="uk-UA" b="1" dirty="0">
                <a:solidFill>
                  <a:srgbClr val="008300"/>
                </a:solidFill>
                <a:latin typeface="Arial"/>
                <a:cs typeface="Arial"/>
              </a:rPr>
              <a:t> 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е</a:t>
            </a:r>
            <a:r>
              <a:rPr b="1" spc="-5" dirty="0" err="1">
                <a:solidFill>
                  <a:srgbClr val="008300"/>
                </a:solidFill>
                <a:latin typeface="Arial"/>
                <a:cs typeface="Arial"/>
              </a:rPr>
              <a:t>в</a:t>
            </a:r>
            <a:r>
              <a:rPr b="1" dirty="0" err="1">
                <a:solidFill>
                  <a:srgbClr val="008300"/>
                </a:solidFill>
                <a:latin typeface="Arial"/>
                <a:cs typeface="Arial"/>
              </a:rPr>
              <a:t>а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к</a:t>
            </a:r>
            <a:r>
              <a:rPr b="1" spc="-5" dirty="0" err="1">
                <a:solidFill>
                  <a:srgbClr val="008300"/>
                </a:solidFill>
                <a:latin typeface="Arial"/>
                <a:cs typeface="Arial"/>
              </a:rPr>
              <a:t>у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ац</a:t>
            </a:r>
            <a:r>
              <a:rPr b="1" spc="-10" dirty="0" err="1">
                <a:solidFill>
                  <a:srgbClr val="008300"/>
                </a:solidFill>
                <a:latin typeface="Arial"/>
                <a:cs typeface="Arial"/>
              </a:rPr>
              <a:t>і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й</a:t>
            </a:r>
            <a:r>
              <a:rPr b="1" dirty="0" err="1">
                <a:solidFill>
                  <a:srgbClr val="008300"/>
                </a:solidFill>
                <a:latin typeface="Arial"/>
                <a:cs typeface="Arial"/>
              </a:rPr>
              <a:t>них</a:t>
            </a:r>
            <a:r>
              <a:rPr lang="uk-UA" b="1" dirty="0">
                <a:solidFill>
                  <a:srgbClr val="008300"/>
                </a:solidFill>
                <a:latin typeface="Arial"/>
                <a:cs typeface="Arial"/>
              </a:rPr>
              <a:t> </a:t>
            </a:r>
            <a:r>
              <a:rPr b="1" spc="-5" dirty="0" err="1">
                <a:solidFill>
                  <a:srgbClr val="008300"/>
                </a:solidFill>
                <a:latin typeface="Arial"/>
                <a:cs typeface="Arial"/>
              </a:rPr>
              <a:t>з</a:t>
            </a:r>
            <a:r>
              <a:rPr b="1" spc="5" dirty="0" err="1">
                <a:solidFill>
                  <a:srgbClr val="008300"/>
                </a:solidFill>
                <a:latin typeface="Arial"/>
                <a:cs typeface="Arial"/>
              </a:rPr>
              <a:t>ах</a:t>
            </a:r>
            <a:r>
              <a:rPr b="1" spc="-5" dirty="0" err="1">
                <a:solidFill>
                  <a:srgbClr val="008300"/>
                </a:solidFill>
                <a:latin typeface="Arial"/>
                <a:cs typeface="Arial"/>
              </a:rPr>
              <a:t>од</a:t>
            </a:r>
            <a:r>
              <a:rPr b="1" spc="-10" dirty="0" err="1">
                <a:solidFill>
                  <a:srgbClr val="008300"/>
                </a:solidFill>
                <a:latin typeface="Arial"/>
                <a:cs typeface="Arial"/>
              </a:rPr>
              <a:t>і</a:t>
            </a:r>
            <a:r>
              <a:rPr b="1" dirty="0" err="1">
                <a:solidFill>
                  <a:srgbClr val="0083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008300"/>
                </a:solidFill>
                <a:latin typeface="Arial"/>
                <a:cs typeface="Arial"/>
              </a:rPr>
              <a:t>	</a:t>
            </a:r>
            <a:r>
              <a:rPr b="1" i="1" u="sng" spc="-5" dirty="0" err="1">
                <a:solidFill>
                  <a:srgbClr val="0000CC"/>
                </a:solidFill>
                <a:latin typeface="Arial"/>
                <a:cs typeface="Arial"/>
              </a:rPr>
              <a:t>і</a:t>
            </a:r>
            <a:r>
              <a:rPr b="1" i="1" u="sng" dirty="0" err="1">
                <a:solidFill>
                  <a:srgbClr val="0000CC"/>
                </a:solidFill>
                <a:latin typeface="Arial"/>
                <a:cs typeface="Arial"/>
              </a:rPr>
              <a:t>з</a:t>
            </a:r>
            <a:r>
              <a:rPr lang="uk-UA" b="1" i="1" u="sng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1" i="1" u="sng" spc="5" dirty="0" err="1">
                <a:solidFill>
                  <a:srgbClr val="0000CC"/>
                </a:solidFill>
                <a:latin typeface="Arial"/>
                <a:cs typeface="Arial"/>
              </a:rPr>
              <a:t>зо</a:t>
            </a:r>
            <a:r>
              <a:rPr b="1" i="1" u="sng" dirty="0" err="1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lang="uk-UA" b="1" i="1" u="sng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1" i="1" u="sng" spc="-5" dirty="0" err="1">
                <a:solidFill>
                  <a:srgbClr val="0000CC"/>
                </a:solidFill>
                <a:latin typeface="Arial"/>
                <a:cs typeface="Arial"/>
              </a:rPr>
              <a:t>з</a:t>
            </a:r>
            <a:r>
              <a:rPr b="1" i="1" u="sng" dirty="0" err="1">
                <a:solidFill>
                  <a:srgbClr val="0000CC"/>
                </a:solidFill>
                <a:latin typeface="Arial"/>
                <a:cs typeface="Arial"/>
              </a:rPr>
              <a:t>б</a:t>
            </a:r>
            <a:r>
              <a:rPr b="1" i="1" u="sng" spc="5" dirty="0" err="1">
                <a:solidFill>
                  <a:srgbClr val="0000CC"/>
                </a:solidFill>
                <a:latin typeface="Arial"/>
                <a:cs typeface="Arial"/>
              </a:rPr>
              <a:t>р</a:t>
            </a:r>
            <a:r>
              <a:rPr b="1" i="1" u="sng" spc="-5" dirty="0" err="1">
                <a:solidFill>
                  <a:srgbClr val="0000CC"/>
                </a:solidFill>
                <a:latin typeface="Arial"/>
                <a:cs typeface="Arial"/>
              </a:rPr>
              <a:t>о</a:t>
            </a:r>
            <a:r>
              <a:rPr b="1" i="1" u="sng" spc="5" dirty="0" err="1">
                <a:solidFill>
                  <a:srgbClr val="0000CC"/>
                </a:solidFill>
                <a:latin typeface="Arial"/>
                <a:cs typeface="Arial"/>
              </a:rPr>
              <a:t>й</a:t>
            </a:r>
            <a:r>
              <a:rPr b="1" i="1" u="sng" spc="-5" dirty="0" err="1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b="1" i="1" u="sng" spc="5" dirty="0" err="1">
                <a:solidFill>
                  <a:srgbClr val="0000CC"/>
                </a:solidFill>
                <a:latin typeface="Arial"/>
                <a:cs typeface="Arial"/>
              </a:rPr>
              <a:t>и</a:t>
            </a:r>
            <a:r>
              <a:rPr b="1" i="1" u="sng" dirty="0" err="1">
                <a:solidFill>
                  <a:srgbClr val="0000CC"/>
                </a:solidFill>
                <a:latin typeface="Arial"/>
                <a:cs typeface="Arial"/>
              </a:rPr>
              <a:t>х</a:t>
            </a:r>
            <a:r>
              <a:rPr lang="uk-UA" b="1" i="1" u="sng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uk-UA" b="1" i="1" u="sng" dirty="0">
                <a:solidFill>
                  <a:srgbClr val="0000CC"/>
                </a:solidFill>
              </a:rPr>
              <a:t>к</a:t>
            </a:r>
            <a:r>
              <a:rPr lang="uk-UA" b="1" i="1" u="sng" spc="5" dirty="0">
                <a:solidFill>
                  <a:srgbClr val="0000CC"/>
                </a:solidFill>
              </a:rPr>
              <a:t>о</a:t>
            </a:r>
            <a:r>
              <a:rPr lang="uk-UA" b="1" i="1" u="sng" spc="-5" dirty="0">
                <a:solidFill>
                  <a:srgbClr val="0000CC"/>
                </a:solidFill>
              </a:rPr>
              <a:t>н</a:t>
            </a:r>
            <a:r>
              <a:rPr lang="uk-UA" b="1" i="1" u="sng" spc="5" dirty="0">
                <a:solidFill>
                  <a:srgbClr val="0000CC"/>
                </a:solidFill>
              </a:rPr>
              <a:t>ф</a:t>
            </a:r>
            <a:r>
              <a:rPr lang="uk-UA" b="1" i="1" u="sng" dirty="0">
                <a:solidFill>
                  <a:srgbClr val="0000CC"/>
                </a:solidFill>
              </a:rPr>
              <a:t>л</a:t>
            </a:r>
            <a:r>
              <a:rPr lang="uk-UA" b="1" i="1" u="sng" spc="-5" dirty="0">
                <a:solidFill>
                  <a:srgbClr val="0000CC"/>
                </a:solidFill>
              </a:rPr>
              <a:t>і</a:t>
            </a:r>
            <a:r>
              <a:rPr lang="uk-UA" b="1" i="1" u="sng" dirty="0">
                <a:solidFill>
                  <a:srgbClr val="0000CC"/>
                </a:solidFill>
              </a:rPr>
              <a:t>кт</a:t>
            </a:r>
            <a:r>
              <a:rPr lang="uk-UA" b="1" i="1" u="sng" spc="-5" dirty="0">
                <a:solidFill>
                  <a:srgbClr val="0000CC"/>
                </a:solidFill>
              </a:rPr>
              <a:t>і</a:t>
            </a:r>
            <a:r>
              <a:rPr lang="uk-UA" b="1" i="1" u="sng" dirty="0">
                <a:solidFill>
                  <a:srgbClr val="0000CC"/>
                </a:solidFill>
              </a:rPr>
              <a:t>в </a:t>
            </a:r>
            <a:r>
              <a:rPr lang="ru-RU" b="1" i="1" spc="-5" dirty="0" err="1">
                <a:solidFill>
                  <a:srgbClr val="0000CC"/>
                </a:solidFill>
              </a:rPr>
              <a:t>відповідають</a:t>
            </a:r>
            <a:r>
              <a:rPr lang="ru-RU" b="1" i="1" spc="-5" dirty="0">
                <a:solidFill>
                  <a:srgbClr val="0000CC"/>
                </a:solidFill>
              </a:rPr>
              <a:t> </a:t>
            </a:r>
            <a:r>
              <a:rPr lang="ru-RU" b="1" i="1" dirty="0" err="1">
                <a:solidFill>
                  <a:srgbClr val="0000CC"/>
                </a:solidFill>
              </a:rPr>
              <a:t>центральні</a:t>
            </a:r>
            <a:r>
              <a:rPr lang="ru-RU" b="1" i="1" dirty="0">
                <a:solidFill>
                  <a:srgbClr val="0000CC"/>
                </a:solidFill>
              </a:rPr>
              <a:t> та </a:t>
            </a:r>
            <a:r>
              <a:rPr lang="ru-RU" b="1" i="1" spc="-5" dirty="0" err="1">
                <a:solidFill>
                  <a:srgbClr val="0000CC"/>
                </a:solidFill>
              </a:rPr>
              <a:t>місцеві</a:t>
            </a:r>
            <a:r>
              <a:rPr lang="ru-RU" b="1" i="1" spc="-5" dirty="0">
                <a:solidFill>
                  <a:srgbClr val="0000CC"/>
                </a:solidFill>
              </a:rPr>
              <a:t> </a:t>
            </a:r>
            <a:r>
              <a:rPr lang="ru-RU" b="1" i="1" dirty="0" err="1">
                <a:solidFill>
                  <a:srgbClr val="0000CC"/>
                </a:solidFill>
              </a:rPr>
              <a:t>органи</a:t>
            </a:r>
            <a:r>
              <a:rPr lang="ru-RU" b="1" i="1" dirty="0">
                <a:solidFill>
                  <a:srgbClr val="0000CC"/>
                </a:solidFill>
              </a:rPr>
              <a:t> </a:t>
            </a:r>
            <a:r>
              <a:rPr lang="ru-RU" b="1" i="1" spc="-5" dirty="0" err="1">
                <a:solidFill>
                  <a:srgbClr val="0000CC"/>
                </a:solidFill>
              </a:rPr>
              <a:t>виконавчої</a:t>
            </a:r>
            <a:r>
              <a:rPr lang="ru-RU" b="1" i="1" spc="-5" dirty="0">
                <a:solidFill>
                  <a:srgbClr val="0000CC"/>
                </a:solidFill>
              </a:rPr>
              <a:t> </a:t>
            </a:r>
            <a:r>
              <a:rPr lang="ru-RU" b="1" i="1" spc="-5" dirty="0" err="1">
                <a:solidFill>
                  <a:srgbClr val="0000CC"/>
                </a:solidFill>
              </a:rPr>
              <a:t>в</a:t>
            </a:r>
            <a:r>
              <a:rPr lang="ru-RU" b="1" i="1" dirty="0" err="1">
                <a:solidFill>
                  <a:srgbClr val="0000CC"/>
                </a:solidFill>
              </a:rPr>
              <a:t>л</a:t>
            </a:r>
            <a:r>
              <a:rPr lang="ru-RU" b="1" i="1" spc="5" dirty="0" err="1">
                <a:solidFill>
                  <a:srgbClr val="0000CC"/>
                </a:solidFill>
              </a:rPr>
              <a:t>а</a:t>
            </a:r>
            <a:r>
              <a:rPr lang="ru-RU" b="1" i="1" spc="-10" dirty="0" err="1">
                <a:solidFill>
                  <a:srgbClr val="0000CC"/>
                </a:solidFill>
              </a:rPr>
              <a:t>д</a:t>
            </a:r>
            <a:r>
              <a:rPr lang="ru-RU" b="1" i="1" spc="5" dirty="0" err="1">
                <a:solidFill>
                  <a:srgbClr val="0000CC"/>
                </a:solidFill>
              </a:rPr>
              <a:t>и</a:t>
            </a:r>
            <a:r>
              <a:rPr lang="ru-RU" b="1" i="1" dirty="0">
                <a:solidFill>
                  <a:srgbClr val="0000CC"/>
                </a:solidFill>
              </a:rPr>
              <a:t>, </a:t>
            </a:r>
            <a:r>
              <a:rPr lang="ru-RU" b="1" i="1" spc="-5" dirty="0" err="1">
                <a:solidFill>
                  <a:srgbClr val="0000CC"/>
                </a:solidFill>
              </a:rPr>
              <a:t>о</a:t>
            </a:r>
            <a:r>
              <a:rPr lang="ru-RU" b="1" i="1" spc="5" dirty="0" err="1">
                <a:solidFill>
                  <a:srgbClr val="0000CC"/>
                </a:solidFill>
              </a:rPr>
              <a:t>р</a:t>
            </a:r>
            <a:r>
              <a:rPr lang="ru-RU" b="1" i="1" spc="-10" dirty="0" err="1">
                <a:solidFill>
                  <a:srgbClr val="0000CC"/>
                </a:solidFill>
              </a:rPr>
              <a:t>г</a:t>
            </a:r>
            <a:r>
              <a:rPr lang="ru-RU" b="1" i="1" spc="5" dirty="0" err="1">
                <a:solidFill>
                  <a:srgbClr val="0000CC"/>
                </a:solidFill>
              </a:rPr>
              <a:t>а</a:t>
            </a:r>
            <a:r>
              <a:rPr lang="ru-RU" b="1" i="1" spc="-5" dirty="0" err="1">
                <a:solidFill>
                  <a:srgbClr val="0000CC"/>
                </a:solidFill>
              </a:rPr>
              <a:t>ни</a:t>
            </a:r>
            <a:r>
              <a:rPr lang="ru-RU" b="1" i="1" spc="-5" dirty="0">
                <a:solidFill>
                  <a:srgbClr val="0000CC"/>
                </a:solidFill>
              </a:rPr>
              <a:t> </a:t>
            </a:r>
            <a:r>
              <a:rPr lang="ru-RU" b="1" i="1" spc="-5" dirty="0" err="1">
                <a:solidFill>
                  <a:srgbClr val="0000CC"/>
                </a:solidFill>
              </a:rPr>
              <a:t>місцевого</a:t>
            </a:r>
            <a:r>
              <a:rPr lang="ru-RU" b="1" i="1" spc="-5" dirty="0">
                <a:solidFill>
                  <a:srgbClr val="0000CC"/>
                </a:solidFill>
              </a:rPr>
              <a:t> </a:t>
            </a:r>
            <a:r>
              <a:rPr lang="ru-RU" b="1" i="1" spc="-5" dirty="0" err="1">
                <a:solidFill>
                  <a:srgbClr val="0000CC"/>
                </a:solidFill>
              </a:rPr>
              <a:t>самоврядування</a:t>
            </a:r>
            <a:r>
              <a:rPr lang="ru-RU" b="1" i="1" spc="-5" dirty="0">
                <a:solidFill>
                  <a:srgbClr val="0000CC"/>
                </a:solidFill>
              </a:rPr>
              <a:t> </a:t>
            </a:r>
            <a:r>
              <a:rPr lang="ru-RU" b="1" i="1" dirty="0">
                <a:solidFill>
                  <a:srgbClr val="0000CC"/>
                </a:solidFill>
              </a:rPr>
              <a:t>та </a:t>
            </a:r>
            <a:r>
              <a:rPr lang="ru-RU" b="1" i="1" dirty="0" err="1">
                <a:solidFill>
                  <a:srgbClr val="0000CC"/>
                </a:solidFill>
              </a:rPr>
              <a:t>суб’єкти</a:t>
            </a:r>
            <a:r>
              <a:rPr lang="ru-RU" b="1" i="1" spc="5" dirty="0">
                <a:solidFill>
                  <a:srgbClr val="0000CC"/>
                </a:solidFill>
              </a:rPr>
              <a:t> </a:t>
            </a:r>
            <a:r>
              <a:rPr lang="ru-RU" b="1" i="1" spc="-5" dirty="0" err="1">
                <a:solidFill>
                  <a:srgbClr val="0000CC"/>
                </a:solidFill>
              </a:rPr>
              <a:t>господарювання</a:t>
            </a:r>
            <a:r>
              <a:rPr lang="ru-RU" b="1" i="1" spc="-5" dirty="0">
                <a:solidFill>
                  <a:srgbClr val="0000CC"/>
                </a:solidFill>
              </a:rPr>
              <a:t>. 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293" y="1745610"/>
            <a:ext cx="9638030" cy="241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2700" marR="8255" indent="45085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При </a:t>
            </a:r>
            <a:r>
              <a:rPr sz="2000" spc="-5" dirty="0">
                <a:latin typeface="Arial"/>
                <a:cs typeface="Arial"/>
              </a:rPr>
              <a:t>плануванні </a:t>
            </a:r>
            <a:r>
              <a:rPr sz="2000" dirty="0">
                <a:latin typeface="Arial"/>
                <a:cs typeface="Arial"/>
              </a:rPr>
              <a:t>заходів з евакуації </a:t>
            </a:r>
            <a:r>
              <a:rPr sz="2000" b="1" dirty="0">
                <a:latin typeface="Arial"/>
                <a:cs typeface="Arial"/>
              </a:rPr>
              <a:t>враховуються </a:t>
            </a:r>
            <a:r>
              <a:rPr sz="2000" b="1" spc="-5" dirty="0">
                <a:latin typeface="Arial"/>
                <a:cs typeface="Arial"/>
              </a:rPr>
              <a:t>райони </a:t>
            </a:r>
            <a:r>
              <a:rPr sz="2000" b="1" dirty="0">
                <a:latin typeface="Arial"/>
                <a:cs typeface="Arial"/>
              </a:rPr>
              <a:t>можливих  бойових </a:t>
            </a:r>
            <a:r>
              <a:rPr sz="2000" b="1" spc="-5" dirty="0">
                <a:latin typeface="Arial"/>
                <a:cs typeface="Arial"/>
              </a:rPr>
              <a:t>дій та </a:t>
            </a:r>
            <a:r>
              <a:rPr sz="2000" b="1" dirty="0">
                <a:latin typeface="Arial"/>
                <a:cs typeface="Arial"/>
              </a:rPr>
              <a:t>безпечні райони, визначені </a:t>
            </a:r>
            <a:r>
              <a:rPr sz="2000" b="1" spc="-5" dirty="0">
                <a:latin typeface="Arial"/>
                <a:cs typeface="Arial"/>
              </a:rPr>
              <a:t>Міністерством </a:t>
            </a:r>
            <a:r>
              <a:rPr sz="2000" b="1" dirty="0">
                <a:latin typeface="Arial"/>
                <a:cs typeface="Arial"/>
              </a:rPr>
              <a:t>оборони України  на </a:t>
            </a:r>
            <a:r>
              <a:rPr sz="2000" b="1" spc="-5" dirty="0">
                <a:latin typeface="Arial"/>
                <a:cs typeface="Arial"/>
              </a:rPr>
              <a:t>особливий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період.</a:t>
            </a:r>
            <a:endParaRPr sz="2000" dirty="0">
              <a:latin typeface="Arial"/>
              <a:cs typeface="Arial"/>
            </a:endParaRPr>
          </a:p>
          <a:p>
            <a:pPr marL="12700" marR="5080" indent="631190" algn="just">
              <a:lnSpc>
                <a:spcPct val="103699"/>
              </a:lnSpc>
              <a:spcBef>
                <a:spcPts val="125"/>
              </a:spcBef>
            </a:pP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У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випадку збройних конфліктів проводиться </a:t>
            </a:r>
            <a:r>
              <a:rPr sz="18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часткова евакуація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для 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категорій 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населення</a:t>
            </a:r>
            <a:r>
              <a:rPr sz="1800" i="1" spc="-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які </a:t>
            </a:r>
            <a:r>
              <a:rPr sz="1800" dirty="0">
                <a:latin typeface="Arial"/>
                <a:cs typeface="Arial"/>
              </a:rPr>
              <a:t>за </a:t>
            </a:r>
            <a:r>
              <a:rPr sz="1800" spc="-5" dirty="0">
                <a:latin typeface="Arial"/>
                <a:cs typeface="Arial"/>
              </a:rPr>
              <a:t>віком </a:t>
            </a:r>
            <a:r>
              <a:rPr sz="1800" dirty="0">
                <a:latin typeface="Arial"/>
                <a:cs typeface="Arial"/>
              </a:rPr>
              <a:t>чи </a:t>
            </a:r>
            <a:r>
              <a:rPr sz="1800" spc="-5" dirty="0">
                <a:latin typeface="Arial"/>
                <a:cs typeface="Arial"/>
              </a:rPr>
              <a:t>станом здоров'я не здатні самостійно вжити заходів щодо  збереження свого життя </a:t>
            </a:r>
            <a:r>
              <a:rPr sz="1800" spc="-10" dirty="0">
                <a:latin typeface="Arial"/>
                <a:cs typeface="Arial"/>
              </a:rPr>
              <a:t>або </a:t>
            </a:r>
            <a:r>
              <a:rPr sz="1800" spc="-5" dirty="0">
                <a:latin typeface="Arial"/>
                <a:cs typeface="Arial"/>
              </a:rPr>
              <a:t>здоров'я, </a:t>
            </a:r>
            <a:r>
              <a:rPr sz="1800" dirty="0">
                <a:latin typeface="Arial"/>
                <a:cs typeface="Arial"/>
              </a:rPr>
              <a:t>а </a:t>
            </a:r>
            <a:r>
              <a:rPr sz="1800" spc="-5" dirty="0">
                <a:latin typeface="Arial"/>
                <a:cs typeface="Arial"/>
              </a:rPr>
              <a:t>також осіб, які доглядають (обслуговують) таких  </a:t>
            </a:r>
            <a:r>
              <a:rPr sz="1800" spc="-10" dirty="0">
                <a:latin typeface="Arial"/>
                <a:cs typeface="Arial"/>
              </a:rPr>
              <a:t>осіб.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34" y="47523"/>
            <a:ext cx="383755" cy="384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66024" y="225996"/>
            <a:ext cx="7732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CC0000"/>
                </a:solidFill>
                <a:latin typeface="Arial"/>
                <a:cs typeface="Arial"/>
              </a:rPr>
              <a:t>Особливості планування </a:t>
            </a:r>
            <a:r>
              <a:rPr sz="1500" b="1" dirty="0">
                <a:solidFill>
                  <a:srgbClr val="CC0000"/>
                </a:solidFill>
                <a:latin typeface="Arial"/>
                <a:cs typeface="Arial"/>
              </a:rPr>
              <a:t>евакуації </a:t>
            </a:r>
            <a:r>
              <a:rPr sz="1500" b="1" spc="-5" dirty="0">
                <a:solidFill>
                  <a:srgbClr val="CC0000"/>
                </a:solidFill>
                <a:latin typeface="Arial"/>
                <a:cs typeface="Arial"/>
              </a:rPr>
              <a:t>при загрозі </a:t>
            </a:r>
            <a:r>
              <a:rPr sz="1500" b="1" dirty="0">
                <a:solidFill>
                  <a:srgbClr val="CC0000"/>
                </a:solidFill>
                <a:latin typeface="Arial"/>
                <a:cs typeface="Arial"/>
              </a:rPr>
              <a:t>(виникненні) </a:t>
            </a:r>
            <a:r>
              <a:rPr sz="1500" b="1" spc="-5" dirty="0">
                <a:solidFill>
                  <a:srgbClr val="CC0000"/>
                </a:solidFill>
                <a:latin typeface="Arial"/>
                <a:cs typeface="Arial"/>
              </a:rPr>
              <a:t>збройних</a:t>
            </a:r>
            <a:r>
              <a:rPr sz="1500" b="1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CC0000"/>
                </a:solidFill>
                <a:latin typeface="Arial"/>
                <a:cs typeface="Arial"/>
              </a:rPr>
              <a:t>конфліктів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28619" y="473959"/>
            <a:ext cx="10137140" cy="6510020"/>
            <a:chOff x="-28619" y="473959"/>
            <a:chExt cx="10137140" cy="6510020"/>
          </a:xfrm>
        </p:grpSpPr>
        <p:sp>
          <p:nvSpPr>
            <p:cNvPr id="11" name="object 11"/>
            <p:cNvSpPr/>
            <p:nvPr/>
          </p:nvSpPr>
          <p:spPr>
            <a:xfrm>
              <a:off x="648004" y="4247654"/>
              <a:ext cx="3998874" cy="2735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5884" y="4257738"/>
              <a:ext cx="3984117" cy="2725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02579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32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079990" cy="755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123825"/>
            <a:ext cx="93402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Особливості планування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евакуації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при загрозі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(виникненні)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збройних</a:t>
            </a:r>
            <a:r>
              <a:rPr b="1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конфліктів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619" y="545956"/>
            <a:ext cx="10137140" cy="6942455"/>
            <a:chOff x="-28619" y="545956"/>
            <a:chExt cx="10137140" cy="6942455"/>
          </a:xfrm>
        </p:grpSpPr>
        <p:sp>
          <p:nvSpPr>
            <p:cNvPr id="7" name="object 7"/>
            <p:cNvSpPr/>
            <p:nvPr/>
          </p:nvSpPr>
          <p:spPr>
            <a:xfrm>
              <a:off x="0" y="574575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32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005" y="648017"/>
              <a:ext cx="9864725" cy="6840855"/>
            </a:xfrm>
            <a:custGeom>
              <a:avLst/>
              <a:gdLst/>
              <a:ahLst/>
              <a:cxnLst/>
              <a:rect l="l" t="t" r="r" b="b"/>
              <a:pathLst>
                <a:path w="9864725" h="6840855">
                  <a:moveTo>
                    <a:pt x="8704071" y="0"/>
                  </a:moveTo>
                  <a:lnTo>
                    <a:pt x="1159916" y="0"/>
                  </a:lnTo>
                  <a:lnTo>
                    <a:pt x="1107209" y="1096"/>
                  </a:lnTo>
                  <a:lnTo>
                    <a:pt x="1054598" y="4341"/>
                  </a:lnTo>
                  <a:lnTo>
                    <a:pt x="1002181" y="9667"/>
                  </a:lnTo>
                  <a:lnTo>
                    <a:pt x="950055" y="17008"/>
                  </a:lnTo>
                  <a:lnTo>
                    <a:pt x="898316" y="26295"/>
                  </a:lnTo>
                  <a:lnTo>
                    <a:pt x="847061" y="37462"/>
                  </a:lnTo>
                  <a:lnTo>
                    <a:pt x="796387" y="50442"/>
                  </a:lnTo>
                  <a:lnTo>
                    <a:pt x="746391" y="65168"/>
                  </a:lnTo>
                  <a:lnTo>
                    <a:pt x="697169" y="81572"/>
                  </a:lnTo>
                  <a:lnTo>
                    <a:pt x="648819" y="99587"/>
                  </a:lnTo>
                  <a:lnTo>
                    <a:pt x="601438" y="119146"/>
                  </a:lnTo>
                  <a:lnTo>
                    <a:pt x="555121" y="140183"/>
                  </a:lnTo>
                  <a:lnTo>
                    <a:pt x="509966" y="162629"/>
                  </a:lnTo>
                  <a:lnTo>
                    <a:pt x="466070" y="186418"/>
                  </a:lnTo>
                  <a:lnTo>
                    <a:pt x="423530" y="211483"/>
                  </a:lnTo>
                  <a:lnTo>
                    <a:pt x="382442" y="237756"/>
                  </a:lnTo>
                  <a:lnTo>
                    <a:pt x="342904" y="265170"/>
                  </a:lnTo>
                  <a:lnTo>
                    <a:pt x="305011" y="293659"/>
                  </a:lnTo>
                  <a:lnTo>
                    <a:pt x="268862" y="323155"/>
                  </a:lnTo>
                  <a:lnTo>
                    <a:pt x="234552" y="353590"/>
                  </a:lnTo>
                  <a:lnTo>
                    <a:pt x="202179" y="384899"/>
                  </a:lnTo>
                  <a:lnTo>
                    <a:pt x="171839" y="417013"/>
                  </a:lnTo>
                  <a:lnTo>
                    <a:pt x="143629" y="449866"/>
                  </a:lnTo>
                  <a:lnTo>
                    <a:pt x="117647" y="483390"/>
                  </a:lnTo>
                  <a:lnTo>
                    <a:pt x="93988" y="517518"/>
                  </a:lnTo>
                  <a:lnTo>
                    <a:pt x="72750" y="552183"/>
                  </a:lnTo>
                  <a:lnTo>
                    <a:pt x="54030" y="587318"/>
                  </a:lnTo>
                  <a:lnTo>
                    <a:pt x="37924" y="622857"/>
                  </a:lnTo>
                  <a:lnTo>
                    <a:pt x="24530" y="658730"/>
                  </a:lnTo>
                  <a:lnTo>
                    <a:pt x="6261" y="731216"/>
                  </a:lnTo>
                  <a:lnTo>
                    <a:pt x="0" y="804240"/>
                  </a:lnTo>
                  <a:lnTo>
                    <a:pt x="0" y="6035751"/>
                  </a:lnTo>
                  <a:lnTo>
                    <a:pt x="6261" y="6108778"/>
                  </a:lnTo>
                  <a:lnTo>
                    <a:pt x="24530" y="6181275"/>
                  </a:lnTo>
                  <a:lnTo>
                    <a:pt x="37924" y="6217157"/>
                  </a:lnTo>
                  <a:lnTo>
                    <a:pt x="54030" y="6252704"/>
                  </a:lnTo>
                  <a:lnTo>
                    <a:pt x="72750" y="6287850"/>
                  </a:lnTo>
                  <a:lnTo>
                    <a:pt x="93988" y="6322527"/>
                  </a:lnTo>
                  <a:lnTo>
                    <a:pt x="117647" y="6356668"/>
                  </a:lnTo>
                  <a:lnTo>
                    <a:pt x="143629" y="6390206"/>
                  </a:lnTo>
                  <a:lnTo>
                    <a:pt x="171839" y="6423073"/>
                  </a:lnTo>
                  <a:lnTo>
                    <a:pt x="202179" y="6455202"/>
                  </a:lnTo>
                  <a:lnTo>
                    <a:pt x="234552" y="6486526"/>
                  </a:lnTo>
                  <a:lnTo>
                    <a:pt x="268862" y="6516978"/>
                  </a:lnTo>
                  <a:lnTo>
                    <a:pt x="305011" y="6546491"/>
                  </a:lnTo>
                  <a:lnTo>
                    <a:pt x="342904" y="6574996"/>
                  </a:lnTo>
                  <a:lnTo>
                    <a:pt x="382442" y="6602427"/>
                  </a:lnTo>
                  <a:lnTo>
                    <a:pt x="423530" y="6628717"/>
                  </a:lnTo>
                  <a:lnTo>
                    <a:pt x="466070" y="6653798"/>
                  </a:lnTo>
                  <a:lnTo>
                    <a:pt x="509966" y="6677603"/>
                  </a:lnTo>
                  <a:lnTo>
                    <a:pt x="555121" y="6700065"/>
                  </a:lnTo>
                  <a:lnTo>
                    <a:pt x="601438" y="6721117"/>
                  </a:lnTo>
                  <a:lnTo>
                    <a:pt x="648819" y="6740691"/>
                  </a:lnTo>
                  <a:lnTo>
                    <a:pt x="697169" y="6758720"/>
                  </a:lnTo>
                  <a:lnTo>
                    <a:pt x="746391" y="6775137"/>
                  </a:lnTo>
                  <a:lnTo>
                    <a:pt x="796387" y="6789874"/>
                  </a:lnTo>
                  <a:lnTo>
                    <a:pt x="847061" y="6802864"/>
                  </a:lnTo>
                  <a:lnTo>
                    <a:pt x="898316" y="6814041"/>
                  </a:lnTo>
                  <a:lnTo>
                    <a:pt x="950055" y="6823336"/>
                  </a:lnTo>
                  <a:lnTo>
                    <a:pt x="1002181" y="6830683"/>
                  </a:lnTo>
                  <a:lnTo>
                    <a:pt x="1054598" y="6836014"/>
                  </a:lnTo>
                  <a:lnTo>
                    <a:pt x="1107209" y="6839262"/>
                  </a:lnTo>
                  <a:lnTo>
                    <a:pt x="1159916" y="6840359"/>
                  </a:lnTo>
                  <a:lnTo>
                    <a:pt x="8704071" y="6840359"/>
                  </a:lnTo>
                  <a:lnTo>
                    <a:pt x="8756780" y="6839262"/>
                  </a:lnTo>
                  <a:lnTo>
                    <a:pt x="8809393" y="6836014"/>
                  </a:lnTo>
                  <a:lnTo>
                    <a:pt x="8861815" y="6830683"/>
                  </a:lnTo>
                  <a:lnTo>
                    <a:pt x="8913947" y="6823336"/>
                  </a:lnTo>
                  <a:lnTo>
                    <a:pt x="8965694" y="6814041"/>
                  </a:lnTo>
                  <a:lnTo>
                    <a:pt x="9016959" y="6802864"/>
                  </a:lnTo>
                  <a:lnTo>
                    <a:pt x="9067643" y="6789874"/>
                  </a:lnTo>
                  <a:lnTo>
                    <a:pt x="9117651" y="6775137"/>
                  </a:lnTo>
                  <a:lnTo>
                    <a:pt x="9166885" y="6758720"/>
                  </a:lnTo>
                  <a:lnTo>
                    <a:pt x="9215249" y="6740691"/>
                  </a:lnTo>
                  <a:lnTo>
                    <a:pt x="9262645" y="6721117"/>
                  </a:lnTo>
                  <a:lnTo>
                    <a:pt x="9308977" y="6700065"/>
                  </a:lnTo>
                  <a:lnTo>
                    <a:pt x="9354147" y="6677603"/>
                  </a:lnTo>
                  <a:lnTo>
                    <a:pt x="9398060" y="6653798"/>
                  </a:lnTo>
                  <a:lnTo>
                    <a:pt x="9440616" y="6628717"/>
                  </a:lnTo>
                  <a:lnTo>
                    <a:pt x="9481721" y="6602427"/>
                  </a:lnTo>
                  <a:lnTo>
                    <a:pt x="9521276" y="6574996"/>
                  </a:lnTo>
                  <a:lnTo>
                    <a:pt x="9559185" y="6546491"/>
                  </a:lnTo>
                  <a:lnTo>
                    <a:pt x="9595351" y="6516978"/>
                  </a:lnTo>
                  <a:lnTo>
                    <a:pt x="9629677" y="6486526"/>
                  </a:lnTo>
                  <a:lnTo>
                    <a:pt x="9662066" y="6455202"/>
                  </a:lnTo>
                  <a:lnTo>
                    <a:pt x="9692421" y="6423073"/>
                  </a:lnTo>
                  <a:lnTo>
                    <a:pt x="9720645" y="6390206"/>
                  </a:lnTo>
                  <a:lnTo>
                    <a:pt x="9746642" y="6356668"/>
                  </a:lnTo>
                  <a:lnTo>
                    <a:pt x="9770313" y="6322527"/>
                  </a:lnTo>
                  <a:lnTo>
                    <a:pt x="9791563" y="6287850"/>
                  </a:lnTo>
                  <a:lnTo>
                    <a:pt x="9810293" y="6252704"/>
                  </a:lnTo>
                  <a:lnTo>
                    <a:pt x="9826409" y="6217157"/>
                  </a:lnTo>
                  <a:lnTo>
                    <a:pt x="9839811" y="6181275"/>
                  </a:lnTo>
                  <a:lnTo>
                    <a:pt x="9858091" y="6108778"/>
                  </a:lnTo>
                  <a:lnTo>
                    <a:pt x="9864356" y="6035751"/>
                  </a:lnTo>
                  <a:lnTo>
                    <a:pt x="9864356" y="804240"/>
                  </a:lnTo>
                  <a:lnTo>
                    <a:pt x="9858091" y="731216"/>
                  </a:lnTo>
                  <a:lnTo>
                    <a:pt x="9839811" y="658730"/>
                  </a:lnTo>
                  <a:lnTo>
                    <a:pt x="9826409" y="622857"/>
                  </a:lnTo>
                  <a:lnTo>
                    <a:pt x="9810293" y="587318"/>
                  </a:lnTo>
                  <a:lnTo>
                    <a:pt x="9791563" y="552183"/>
                  </a:lnTo>
                  <a:lnTo>
                    <a:pt x="9770313" y="517518"/>
                  </a:lnTo>
                  <a:lnTo>
                    <a:pt x="9746642" y="483390"/>
                  </a:lnTo>
                  <a:lnTo>
                    <a:pt x="9720645" y="449866"/>
                  </a:lnTo>
                  <a:lnTo>
                    <a:pt x="9692421" y="417013"/>
                  </a:lnTo>
                  <a:lnTo>
                    <a:pt x="9662066" y="384899"/>
                  </a:lnTo>
                  <a:lnTo>
                    <a:pt x="9629677" y="353590"/>
                  </a:lnTo>
                  <a:lnTo>
                    <a:pt x="9595351" y="323155"/>
                  </a:lnTo>
                  <a:lnTo>
                    <a:pt x="9559185" y="293659"/>
                  </a:lnTo>
                  <a:lnTo>
                    <a:pt x="9521276" y="265170"/>
                  </a:lnTo>
                  <a:lnTo>
                    <a:pt x="9481721" y="237756"/>
                  </a:lnTo>
                  <a:lnTo>
                    <a:pt x="9440616" y="211483"/>
                  </a:lnTo>
                  <a:lnTo>
                    <a:pt x="9398060" y="186418"/>
                  </a:lnTo>
                  <a:lnTo>
                    <a:pt x="9354147" y="162629"/>
                  </a:lnTo>
                  <a:lnTo>
                    <a:pt x="9308977" y="140183"/>
                  </a:lnTo>
                  <a:lnTo>
                    <a:pt x="9262645" y="119146"/>
                  </a:lnTo>
                  <a:lnTo>
                    <a:pt x="9215249" y="99587"/>
                  </a:lnTo>
                  <a:lnTo>
                    <a:pt x="9166885" y="81572"/>
                  </a:lnTo>
                  <a:lnTo>
                    <a:pt x="9117651" y="65168"/>
                  </a:lnTo>
                  <a:lnTo>
                    <a:pt x="9067643" y="50442"/>
                  </a:lnTo>
                  <a:lnTo>
                    <a:pt x="9016959" y="37462"/>
                  </a:lnTo>
                  <a:lnTo>
                    <a:pt x="8965694" y="26295"/>
                  </a:lnTo>
                  <a:lnTo>
                    <a:pt x="8913947" y="17008"/>
                  </a:lnTo>
                  <a:lnTo>
                    <a:pt x="8861815" y="9667"/>
                  </a:lnTo>
                  <a:lnTo>
                    <a:pt x="8809393" y="4341"/>
                  </a:lnTo>
                  <a:lnTo>
                    <a:pt x="8756780" y="1096"/>
                  </a:lnTo>
                  <a:lnTo>
                    <a:pt x="8704071" y="0"/>
                  </a:lnTo>
                  <a:close/>
                </a:path>
              </a:pathLst>
            </a:custGeom>
            <a:solidFill>
              <a:srgbClr val="DC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005" y="648017"/>
              <a:ext cx="9864725" cy="6840855"/>
            </a:xfrm>
            <a:custGeom>
              <a:avLst/>
              <a:gdLst/>
              <a:ahLst/>
              <a:cxnLst/>
              <a:rect l="l" t="t" r="r" b="b"/>
              <a:pathLst>
                <a:path w="9864725" h="6840855">
                  <a:moveTo>
                    <a:pt x="0" y="804240"/>
                  </a:moveTo>
                  <a:lnTo>
                    <a:pt x="6261" y="731216"/>
                  </a:lnTo>
                  <a:lnTo>
                    <a:pt x="24530" y="658730"/>
                  </a:lnTo>
                  <a:lnTo>
                    <a:pt x="37924" y="622857"/>
                  </a:lnTo>
                  <a:lnTo>
                    <a:pt x="54030" y="587318"/>
                  </a:lnTo>
                  <a:lnTo>
                    <a:pt x="72750" y="552183"/>
                  </a:lnTo>
                  <a:lnTo>
                    <a:pt x="93988" y="517518"/>
                  </a:lnTo>
                  <a:lnTo>
                    <a:pt x="117647" y="483390"/>
                  </a:lnTo>
                  <a:lnTo>
                    <a:pt x="143629" y="449866"/>
                  </a:lnTo>
                  <a:lnTo>
                    <a:pt x="171839" y="417013"/>
                  </a:lnTo>
                  <a:lnTo>
                    <a:pt x="202179" y="384899"/>
                  </a:lnTo>
                  <a:lnTo>
                    <a:pt x="234552" y="353590"/>
                  </a:lnTo>
                  <a:lnTo>
                    <a:pt x="268862" y="323155"/>
                  </a:lnTo>
                  <a:lnTo>
                    <a:pt x="305011" y="293659"/>
                  </a:lnTo>
                  <a:lnTo>
                    <a:pt x="342904" y="265170"/>
                  </a:lnTo>
                  <a:lnTo>
                    <a:pt x="382442" y="237756"/>
                  </a:lnTo>
                  <a:lnTo>
                    <a:pt x="423530" y="211483"/>
                  </a:lnTo>
                  <a:lnTo>
                    <a:pt x="466070" y="186418"/>
                  </a:lnTo>
                  <a:lnTo>
                    <a:pt x="509966" y="162629"/>
                  </a:lnTo>
                  <a:lnTo>
                    <a:pt x="555121" y="140183"/>
                  </a:lnTo>
                  <a:lnTo>
                    <a:pt x="601438" y="119146"/>
                  </a:lnTo>
                  <a:lnTo>
                    <a:pt x="648819" y="99587"/>
                  </a:lnTo>
                  <a:lnTo>
                    <a:pt x="697169" y="81572"/>
                  </a:lnTo>
                  <a:lnTo>
                    <a:pt x="746391" y="65168"/>
                  </a:lnTo>
                  <a:lnTo>
                    <a:pt x="796387" y="50442"/>
                  </a:lnTo>
                  <a:lnTo>
                    <a:pt x="847061" y="37462"/>
                  </a:lnTo>
                  <a:lnTo>
                    <a:pt x="898316" y="26295"/>
                  </a:lnTo>
                  <a:lnTo>
                    <a:pt x="950055" y="17008"/>
                  </a:lnTo>
                  <a:lnTo>
                    <a:pt x="1002181" y="9667"/>
                  </a:lnTo>
                  <a:lnTo>
                    <a:pt x="1054598" y="4341"/>
                  </a:lnTo>
                  <a:lnTo>
                    <a:pt x="1107209" y="1096"/>
                  </a:lnTo>
                  <a:lnTo>
                    <a:pt x="1159916" y="0"/>
                  </a:lnTo>
                  <a:lnTo>
                    <a:pt x="8704071" y="0"/>
                  </a:lnTo>
                  <a:lnTo>
                    <a:pt x="8756780" y="1096"/>
                  </a:lnTo>
                  <a:lnTo>
                    <a:pt x="8809393" y="4341"/>
                  </a:lnTo>
                  <a:lnTo>
                    <a:pt x="8861815" y="9667"/>
                  </a:lnTo>
                  <a:lnTo>
                    <a:pt x="8913947" y="17008"/>
                  </a:lnTo>
                  <a:lnTo>
                    <a:pt x="8965694" y="26295"/>
                  </a:lnTo>
                  <a:lnTo>
                    <a:pt x="9016959" y="37462"/>
                  </a:lnTo>
                  <a:lnTo>
                    <a:pt x="9067643" y="50442"/>
                  </a:lnTo>
                  <a:lnTo>
                    <a:pt x="9117651" y="65168"/>
                  </a:lnTo>
                  <a:lnTo>
                    <a:pt x="9166885" y="81572"/>
                  </a:lnTo>
                  <a:lnTo>
                    <a:pt x="9215249" y="99587"/>
                  </a:lnTo>
                  <a:lnTo>
                    <a:pt x="9262645" y="119146"/>
                  </a:lnTo>
                  <a:lnTo>
                    <a:pt x="9308977" y="140183"/>
                  </a:lnTo>
                  <a:lnTo>
                    <a:pt x="9354147" y="162629"/>
                  </a:lnTo>
                  <a:lnTo>
                    <a:pt x="9398060" y="186418"/>
                  </a:lnTo>
                  <a:lnTo>
                    <a:pt x="9440616" y="211483"/>
                  </a:lnTo>
                  <a:lnTo>
                    <a:pt x="9481721" y="237756"/>
                  </a:lnTo>
                  <a:lnTo>
                    <a:pt x="9521276" y="265170"/>
                  </a:lnTo>
                  <a:lnTo>
                    <a:pt x="9559185" y="293659"/>
                  </a:lnTo>
                  <a:lnTo>
                    <a:pt x="9595351" y="323155"/>
                  </a:lnTo>
                  <a:lnTo>
                    <a:pt x="9629677" y="353590"/>
                  </a:lnTo>
                  <a:lnTo>
                    <a:pt x="9662066" y="384899"/>
                  </a:lnTo>
                  <a:lnTo>
                    <a:pt x="9692421" y="417013"/>
                  </a:lnTo>
                  <a:lnTo>
                    <a:pt x="9720645" y="449866"/>
                  </a:lnTo>
                  <a:lnTo>
                    <a:pt x="9746642" y="483390"/>
                  </a:lnTo>
                  <a:lnTo>
                    <a:pt x="9770313" y="517518"/>
                  </a:lnTo>
                  <a:lnTo>
                    <a:pt x="9791563" y="552183"/>
                  </a:lnTo>
                  <a:lnTo>
                    <a:pt x="9810293" y="587318"/>
                  </a:lnTo>
                  <a:lnTo>
                    <a:pt x="9826409" y="622857"/>
                  </a:lnTo>
                  <a:lnTo>
                    <a:pt x="9839811" y="658730"/>
                  </a:lnTo>
                  <a:lnTo>
                    <a:pt x="9858091" y="731216"/>
                  </a:lnTo>
                  <a:lnTo>
                    <a:pt x="9864356" y="804240"/>
                  </a:lnTo>
                  <a:lnTo>
                    <a:pt x="9864356" y="6035751"/>
                  </a:lnTo>
                  <a:lnTo>
                    <a:pt x="9858091" y="6108778"/>
                  </a:lnTo>
                  <a:lnTo>
                    <a:pt x="9839811" y="6181275"/>
                  </a:lnTo>
                  <a:lnTo>
                    <a:pt x="9826409" y="6217157"/>
                  </a:lnTo>
                  <a:lnTo>
                    <a:pt x="9810293" y="6252704"/>
                  </a:lnTo>
                  <a:lnTo>
                    <a:pt x="9791563" y="6287850"/>
                  </a:lnTo>
                  <a:lnTo>
                    <a:pt x="9770313" y="6322527"/>
                  </a:lnTo>
                  <a:lnTo>
                    <a:pt x="9746642" y="6356668"/>
                  </a:lnTo>
                  <a:lnTo>
                    <a:pt x="9720645" y="6390206"/>
                  </a:lnTo>
                  <a:lnTo>
                    <a:pt x="9692421" y="6423073"/>
                  </a:lnTo>
                  <a:lnTo>
                    <a:pt x="9662066" y="6455202"/>
                  </a:lnTo>
                  <a:lnTo>
                    <a:pt x="9629677" y="6486526"/>
                  </a:lnTo>
                  <a:lnTo>
                    <a:pt x="9595351" y="6516978"/>
                  </a:lnTo>
                  <a:lnTo>
                    <a:pt x="9559185" y="6546491"/>
                  </a:lnTo>
                  <a:lnTo>
                    <a:pt x="9521276" y="6574996"/>
                  </a:lnTo>
                  <a:lnTo>
                    <a:pt x="9481721" y="6602427"/>
                  </a:lnTo>
                  <a:lnTo>
                    <a:pt x="9440616" y="6628717"/>
                  </a:lnTo>
                  <a:lnTo>
                    <a:pt x="9398060" y="6653798"/>
                  </a:lnTo>
                  <a:lnTo>
                    <a:pt x="9354147" y="6677603"/>
                  </a:lnTo>
                  <a:lnTo>
                    <a:pt x="9308977" y="6700065"/>
                  </a:lnTo>
                  <a:lnTo>
                    <a:pt x="9262645" y="6721117"/>
                  </a:lnTo>
                  <a:lnTo>
                    <a:pt x="9215249" y="6740691"/>
                  </a:lnTo>
                  <a:lnTo>
                    <a:pt x="9166885" y="6758720"/>
                  </a:lnTo>
                  <a:lnTo>
                    <a:pt x="9117651" y="6775137"/>
                  </a:lnTo>
                  <a:lnTo>
                    <a:pt x="9067643" y="6789874"/>
                  </a:lnTo>
                  <a:lnTo>
                    <a:pt x="9016959" y="6802864"/>
                  </a:lnTo>
                  <a:lnTo>
                    <a:pt x="8965694" y="6814041"/>
                  </a:lnTo>
                  <a:lnTo>
                    <a:pt x="8913947" y="6823336"/>
                  </a:lnTo>
                  <a:lnTo>
                    <a:pt x="8861815" y="6830683"/>
                  </a:lnTo>
                  <a:lnTo>
                    <a:pt x="8809393" y="6836014"/>
                  </a:lnTo>
                  <a:lnTo>
                    <a:pt x="8756780" y="6839262"/>
                  </a:lnTo>
                  <a:lnTo>
                    <a:pt x="8704071" y="6840359"/>
                  </a:lnTo>
                  <a:lnTo>
                    <a:pt x="1159916" y="6840359"/>
                  </a:lnTo>
                  <a:lnTo>
                    <a:pt x="1107209" y="6839262"/>
                  </a:lnTo>
                  <a:lnTo>
                    <a:pt x="1054598" y="6836014"/>
                  </a:lnTo>
                  <a:lnTo>
                    <a:pt x="1002181" y="6830683"/>
                  </a:lnTo>
                  <a:lnTo>
                    <a:pt x="950055" y="6823336"/>
                  </a:lnTo>
                  <a:lnTo>
                    <a:pt x="898316" y="6814041"/>
                  </a:lnTo>
                  <a:lnTo>
                    <a:pt x="847061" y="6802864"/>
                  </a:lnTo>
                  <a:lnTo>
                    <a:pt x="796387" y="6789874"/>
                  </a:lnTo>
                  <a:lnTo>
                    <a:pt x="746391" y="6775137"/>
                  </a:lnTo>
                  <a:lnTo>
                    <a:pt x="697169" y="6758720"/>
                  </a:lnTo>
                  <a:lnTo>
                    <a:pt x="648819" y="6740691"/>
                  </a:lnTo>
                  <a:lnTo>
                    <a:pt x="601438" y="6721117"/>
                  </a:lnTo>
                  <a:lnTo>
                    <a:pt x="555121" y="6700065"/>
                  </a:lnTo>
                  <a:lnTo>
                    <a:pt x="509966" y="6677603"/>
                  </a:lnTo>
                  <a:lnTo>
                    <a:pt x="466070" y="6653798"/>
                  </a:lnTo>
                  <a:lnTo>
                    <a:pt x="423530" y="6628717"/>
                  </a:lnTo>
                  <a:lnTo>
                    <a:pt x="382442" y="6602427"/>
                  </a:lnTo>
                  <a:lnTo>
                    <a:pt x="342904" y="6574996"/>
                  </a:lnTo>
                  <a:lnTo>
                    <a:pt x="305011" y="6546491"/>
                  </a:lnTo>
                  <a:lnTo>
                    <a:pt x="268862" y="6516978"/>
                  </a:lnTo>
                  <a:lnTo>
                    <a:pt x="234552" y="6486526"/>
                  </a:lnTo>
                  <a:lnTo>
                    <a:pt x="202179" y="6455202"/>
                  </a:lnTo>
                  <a:lnTo>
                    <a:pt x="171839" y="6423073"/>
                  </a:lnTo>
                  <a:lnTo>
                    <a:pt x="143629" y="6390206"/>
                  </a:lnTo>
                  <a:lnTo>
                    <a:pt x="117647" y="6356668"/>
                  </a:lnTo>
                  <a:lnTo>
                    <a:pt x="93988" y="6322527"/>
                  </a:lnTo>
                  <a:lnTo>
                    <a:pt x="72750" y="6287850"/>
                  </a:lnTo>
                  <a:lnTo>
                    <a:pt x="54030" y="6252704"/>
                  </a:lnTo>
                  <a:lnTo>
                    <a:pt x="37924" y="6217157"/>
                  </a:lnTo>
                  <a:lnTo>
                    <a:pt x="24530" y="6181275"/>
                  </a:lnTo>
                  <a:lnTo>
                    <a:pt x="6261" y="6108778"/>
                  </a:lnTo>
                  <a:lnTo>
                    <a:pt x="0" y="6035751"/>
                  </a:lnTo>
                  <a:lnTo>
                    <a:pt x="0" y="80424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3559" y="1084592"/>
            <a:ext cx="9063355" cy="6283002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50800" marR="17780" indent="447675" algn="just">
              <a:lnSpc>
                <a:spcPct val="93000"/>
              </a:lnSpc>
              <a:spcBef>
                <a:spcPts val="270"/>
              </a:spcBef>
            </a:pPr>
            <a:r>
              <a:rPr sz="2000" b="1" dirty="0">
                <a:latin typeface="Arial"/>
                <a:cs typeface="Arial"/>
              </a:rPr>
              <a:t>Планування заходів з евакуації у разі </a:t>
            </a:r>
            <a:r>
              <a:rPr sz="2000" b="1" spc="-5" dirty="0">
                <a:latin typeface="Arial"/>
                <a:cs typeface="Arial"/>
              </a:rPr>
              <a:t>збройних конфліктів  розробляється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у плані цивільного захисту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на особливий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період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окремим  розділом, </a:t>
            </a:r>
            <a:r>
              <a:rPr sz="2000" b="1" dirty="0">
                <a:latin typeface="Arial"/>
                <a:cs typeface="Arial"/>
              </a:rPr>
              <a:t>де </a:t>
            </a:r>
            <a:r>
              <a:rPr sz="2000" b="1" spc="-5" dirty="0">
                <a:latin typeface="Arial"/>
                <a:cs typeface="Arial"/>
              </a:rPr>
              <a:t>визначаються </a:t>
            </a:r>
            <a:r>
              <a:rPr sz="2000" b="1" dirty="0">
                <a:latin typeface="Arial"/>
                <a:cs typeface="Arial"/>
              </a:rPr>
              <a:t>особливості проведення обов’язкової евакуації  </a:t>
            </a:r>
            <a:r>
              <a:rPr sz="2000" b="1" spc="-5" dirty="0">
                <a:latin typeface="Arial"/>
                <a:cs typeface="Arial"/>
              </a:rPr>
              <a:t>населення, матеріальних </a:t>
            </a:r>
            <a:r>
              <a:rPr sz="2000" b="1" dirty="0">
                <a:latin typeface="Arial"/>
                <a:cs typeface="Arial"/>
              </a:rPr>
              <a:t>і </a:t>
            </a:r>
            <a:r>
              <a:rPr sz="2000" b="1" spc="-5" dirty="0">
                <a:latin typeface="Arial"/>
                <a:cs typeface="Arial"/>
              </a:rPr>
              <a:t>культурних </a:t>
            </a:r>
            <a:r>
              <a:rPr sz="2000" b="1" dirty="0">
                <a:latin typeface="Arial"/>
                <a:cs typeface="Arial"/>
              </a:rPr>
              <a:t>цінностей у разі </a:t>
            </a:r>
            <a:r>
              <a:rPr sz="2000" b="1" spc="-5" dirty="0">
                <a:latin typeface="Arial"/>
                <a:cs typeface="Arial"/>
              </a:rPr>
              <a:t>виникнення  збройних конфліктів </a:t>
            </a:r>
            <a:r>
              <a:rPr sz="2000" b="1" dirty="0">
                <a:latin typeface="Arial"/>
                <a:cs typeface="Arial"/>
              </a:rPr>
              <a:t>(з </a:t>
            </a:r>
            <a:r>
              <a:rPr sz="2000" b="1" spc="-5" dirty="0">
                <a:latin typeface="Arial"/>
                <a:cs typeface="Arial"/>
              </a:rPr>
              <a:t>районів </a:t>
            </a:r>
            <a:r>
              <a:rPr sz="2000" b="1" dirty="0">
                <a:latin typeface="Arial"/>
                <a:cs typeface="Arial"/>
              </a:rPr>
              <a:t>можливих бойових </a:t>
            </a:r>
            <a:r>
              <a:rPr sz="2000" b="1" spc="-5" dirty="0">
                <a:latin typeface="Arial"/>
                <a:cs typeface="Arial"/>
              </a:rPr>
              <a:t>дій </a:t>
            </a:r>
            <a:r>
              <a:rPr sz="2000" b="1" dirty="0">
                <a:latin typeface="Arial"/>
                <a:cs typeface="Arial"/>
              </a:rPr>
              <a:t>у безпечні </a:t>
            </a:r>
            <a:r>
              <a:rPr sz="2000" b="1" spc="-5" dirty="0">
                <a:latin typeface="Arial"/>
                <a:cs typeface="Arial"/>
              </a:rPr>
              <a:t>райони). </a:t>
            </a:r>
            <a:r>
              <a:rPr sz="2000" b="1" dirty="0">
                <a:latin typeface="Arial"/>
                <a:cs typeface="Arial"/>
              </a:rPr>
              <a:t>У  </a:t>
            </a:r>
            <a:r>
              <a:rPr sz="2000" b="1" spc="-5" dirty="0">
                <a:latin typeface="Arial"/>
                <a:cs typeface="Arial"/>
              </a:rPr>
              <a:t>цьому розділі наводяться такі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відомості: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Arial"/>
              <a:cs typeface="Arial"/>
            </a:endParaRPr>
          </a:p>
          <a:p>
            <a:pPr marL="336550" indent="-286385">
              <a:lnSpc>
                <a:spcPts val="2315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dirty="0">
                <a:latin typeface="Arial"/>
                <a:cs typeface="Arial"/>
              </a:rPr>
              <a:t>висновки з оцінки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обстановки;</a:t>
            </a:r>
            <a:endParaRPr sz="2000" dirty="0">
              <a:latin typeface="Arial"/>
              <a:cs typeface="Arial"/>
            </a:endParaRPr>
          </a:p>
          <a:p>
            <a:pPr marL="336550" indent="-286385">
              <a:lnSpc>
                <a:spcPts val="2230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spc="-5" dirty="0">
                <a:latin typeface="Arial"/>
                <a:cs typeface="Arial"/>
              </a:rPr>
              <a:t>порядок </a:t>
            </a:r>
            <a:r>
              <a:rPr sz="2000" i="1" dirty="0">
                <a:latin typeface="Arial"/>
                <a:cs typeface="Arial"/>
              </a:rPr>
              <a:t>оповіщення про </a:t>
            </a:r>
            <a:r>
              <a:rPr sz="2000" i="1" spc="-5" dirty="0">
                <a:latin typeface="Arial"/>
                <a:cs typeface="Arial"/>
              </a:rPr>
              <a:t>початок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евакуації;</a:t>
            </a:r>
            <a:endParaRPr sz="2000" dirty="0">
              <a:latin typeface="Arial"/>
              <a:cs typeface="Arial"/>
            </a:endParaRPr>
          </a:p>
          <a:p>
            <a:pPr marL="361950" marR="266065" indent="-311150">
              <a:lnSpc>
                <a:spcPts val="2230"/>
              </a:lnSpc>
              <a:spcBef>
                <a:spcPts val="130"/>
              </a:spcBef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dirty="0">
                <a:latin typeface="Arial"/>
                <a:cs typeface="Arial"/>
              </a:rPr>
              <a:t>кількість населення, </a:t>
            </a:r>
            <a:r>
              <a:rPr sz="2000" i="1" spc="-5" dirty="0">
                <a:latin typeface="Arial"/>
                <a:cs typeface="Arial"/>
              </a:rPr>
              <a:t>яке підлягає частковій </a:t>
            </a:r>
            <a:r>
              <a:rPr sz="2000" i="1" dirty="0">
                <a:latin typeface="Arial"/>
                <a:cs typeface="Arial"/>
              </a:rPr>
              <a:t>евакуації, за </a:t>
            </a:r>
            <a:r>
              <a:rPr sz="2000" i="1" spc="-5" dirty="0" err="1">
                <a:latin typeface="Arial"/>
                <a:cs typeface="Arial"/>
              </a:rPr>
              <a:t>категоріями</a:t>
            </a:r>
            <a:r>
              <a:rPr sz="2000" i="1" spc="-5" dirty="0">
                <a:latin typeface="Arial"/>
                <a:cs typeface="Arial"/>
              </a:rPr>
              <a:t>  </a:t>
            </a:r>
            <a:r>
              <a:rPr lang="uk-UA" sz="2000" i="1" spc="-5" dirty="0">
                <a:latin typeface="Arial"/>
                <a:cs typeface="Arial"/>
              </a:rPr>
              <a:t>  </a:t>
            </a:r>
            <a:r>
              <a:rPr sz="2000" i="1" dirty="0">
                <a:latin typeface="Arial"/>
                <a:cs typeface="Arial"/>
              </a:rPr>
              <a:t>(у </a:t>
            </a:r>
            <a:r>
              <a:rPr sz="2000" i="1" spc="-5" dirty="0">
                <a:latin typeface="Arial"/>
                <a:cs typeface="Arial"/>
              </a:rPr>
              <a:t>тому </a:t>
            </a:r>
            <a:r>
              <a:rPr sz="2000" i="1" dirty="0">
                <a:latin typeface="Arial"/>
                <a:cs typeface="Arial"/>
              </a:rPr>
              <a:t>числі </a:t>
            </a:r>
            <a:r>
              <a:rPr sz="2000" i="1" spc="-5" dirty="0">
                <a:latin typeface="Arial"/>
                <a:cs typeface="Arial"/>
              </a:rPr>
              <a:t>людей </a:t>
            </a:r>
            <a:r>
              <a:rPr sz="2000" i="1" dirty="0">
                <a:latin typeface="Arial"/>
                <a:cs typeface="Arial"/>
              </a:rPr>
              <a:t>з</a:t>
            </a:r>
            <a:r>
              <a:rPr sz="2000" i="1" spc="-5" dirty="0">
                <a:latin typeface="Arial"/>
                <a:cs typeface="Arial"/>
              </a:rPr>
              <a:t> інвалідністю);</a:t>
            </a:r>
            <a:endParaRPr sz="2000" dirty="0">
              <a:latin typeface="Arial"/>
              <a:cs typeface="Arial"/>
            </a:endParaRPr>
          </a:p>
          <a:p>
            <a:pPr marL="361950" marR="177800" indent="-311150">
              <a:lnSpc>
                <a:spcPts val="2230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spc="-5" dirty="0">
                <a:latin typeface="Arial"/>
                <a:cs typeface="Arial"/>
              </a:rPr>
              <a:t>обсяги </a:t>
            </a:r>
            <a:r>
              <a:rPr sz="2000" i="1" dirty="0">
                <a:latin typeface="Arial"/>
                <a:cs typeface="Arial"/>
              </a:rPr>
              <a:t>та номенклатура </a:t>
            </a:r>
            <a:r>
              <a:rPr sz="2000" i="1" spc="-5" dirty="0">
                <a:latin typeface="Arial"/>
                <a:cs typeface="Arial"/>
              </a:rPr>
              <a:t>матеріальних </a:t>
            </a:r>
            <a:r>
              <a:rPr sz="2000" i="1" dirty="0">
                <a:latin typeface="Arial"/>
                <a:cs typeface="Arial"/>
              </a:rPr>
              <a:t>і культурних </a:t>
            </a:r>
            <a:r>
              <a:rPr sz="2000" i="1" spc="-5" dirty="0">
                <a:latin typeface="Arial"/>
                <a:cs typeface="Arial"/>
              </a:rPr>
              <a:t>цінностей МКЦ),  які підлягають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евакуації;</a:t>
            </a:r>
            <a:endParaRPr sz="2000" dirty="0">
              <a:latin typeface="Arial"/>
              <a:cs typeface="Arial"/>
            </a:endParaRPr>
          </a:p>
          <a:p>
            <a:pPr marL="323215" indent="-273050">
              <a:lnSpc>
                <a:spcPts val="2100"/>
              </a:lnSpc>
              <a:buFont typeface="Wingdings" pitchFamily="2" charset="2"/>
              <a:buChar char="§"/>
              <a:tabLst>
                <a:tab pos="323850" algn="l"/>
              </a:tabLst>
            </a:pPr>
            <a:r>
              <a:rPr sz="2000" i="1" dirty="0">
                <a:latin typeface="Arial"/>
                <a:cs typeface="Arial"/>
              </a:rPr>
              <a:t>порядок вивезення населення та </a:t>
            </a:r>
            <a:r>
              <a:rPr sz="2000" i="1" spc="-5" dirty="0">
                <a:latin typeface="Arial"/>
                <a:cs typeface="Arial"/>
              </a:rPr>
              <a:t>МКЦ </a:t>
            </a:r>
            <a:r>
              <a:rPr sz="2000" i="1" dirty="0">
                <a:latin typeface="Arial"/>
                <a:cs typeface="Arial"/>
              </a:rPr>
              <a:t>у </a:t>
            </a:r>
            <a:r>
              <a:rPr sz="2000" i="1" spc="-5" dirty="0">
                <a:latin typeface="Arial"/>
                <a:cs typeface="Arial"/>
              </a:rPr>
              <a:t>безпечні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райони;</a:t>
            </a:r>
            <a:endParaRPr sz="2000" dirty="0">
              <a:latin typeface="Arial"/>
              <a:cs typeface="Arial"/>
            </a:endParaRPr>
          </a:p>
          <a:p>
            <a:pPr marL="336550" indent="-286385">
              <a:lnSpc>
                <a:spcPts val="2230"/>
              </a:lnSpc>
              <a:buFont typeface="Wingdings" pitchFamily="2" charset="2"/>
              <a:buChar char="§"/>
              <a:tabLst>
                <a:tab pos="337185" algn="l"/>
                <a:tab pos="4434205" algn="l"/>
              </a:tabLst>
            </a:pPr>
            <a:r>
              <a:rPr sz="2000" i="1" spc="-5" dirty="0">
                <a:latin typeface="Arial"/>
                <a:cs typeface="Arial"/>
              </a:rPr>
              <a:t>порядок організації</a:t>
            </a:r>
            <a:r>
              <a:rPr sz="2000" i="1" spc="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охорони</a:t>
            </a:r>
            <a:r>
              <a:rPr sz="2000" i="1" spc="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МКЦ	під час їх</a:t>
            </a:r>
            <a:r>
              <a:rPr sz="2000" i="1" spc="-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евакуації;</a:t>
            </a:r>
            <a:endParaRPr sz="2000" dirty="0">
              <a:latin typeface="Arial"/>
              <a:cs typeface="Arial"/>
            </a:endParaRPr>
          </a:p>
          <a:p>
            <a:pPr marL="336550" indent="-286385">
              <a:lnSpc>
                <a:spcPts val="2235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dirty="0">
                <a:latin typeface="Arial"/>
                <a:cs typeface="Arial"/>
              </a:rPr>
              <a:t>пункти </a:t>
            </a:r>
            <a:r>
              <a:rPr sz="2000" i="1" spc="-5" dirty="0">
                <a:latin typeface="Arial"/>
                <a:cs typeface="Arial"/>
              </a:rPr>
              <a:t>завантаження </a:t>
            </a:r>
            <a:r>
              <a:rPr sz="2000" i="1" dirty="0">
                <a:latin typeface="Arial"/>
                <a:cs typeface="Arial"/>
              </a:rPr>
              <a:t>на транспортні </a:t>
            </a:r>
            <a:r>
              <a:rPr sz="2000" i="1" spc="-5" dirty="0">
                <a:latin typeface="Arial"/>
                <a:cs typeface="Arial"/>
              </a:rPr>
              <a:t>засоби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МКЦ;</a:t>
            </a:r>
            <a:endParaRPr sz="2000" dirty="0">
              <a:latin typeface="Arial"/>
              <a:cs typeface="Arial"/>
            </a:endParaRPr>
          </a:p>
          <a:p>
            <a:pPr marL="336550" indent="-286385">
              <a:lnSpc>
                <a:spcPts val="2235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dirty="0">
                <a:latin typeface="Arial"/>
                <a:cs typeface="Arial"/>
              </a:rPr>
              <a:t>маршрути</a:t>
            </a:r>
            <a:r>
              <a:rPr sz="2000" i="1" spc="-5" dirty="0">
                <a:latin typeface="Arial"/>
                <a:cs typeface="Arial"/>
              </a:rPr>
              <a:t> евакуації;</a:t>
            </a:r>
            <a:endParaRPr sz="2000" dirty="0">
              <a:latin typeface="Arial"/>
              <a:cs typeface="Arial"/>
            </a:endParaRPr>
          </a:p>
          <a:p>
            <a:pPr marL="336550" indent="-286385">
              <a:lnSpc>
                <a:spcPts val="2230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dirty="0">
                <a:latin typeface="Arial"/>
                <a:cs typeface="Arial"/>
              </a:rPr>
              <a:t>безпечні райони, куди здійснюється </a:t>
            </a:r>
            <a:r>
              <a:rPr sz="2000" i="1" spc="-5" dirty="0">
                <a:latin typeface="Arial"/>
                <a:cs typeface="Arial"/>
              </a:rPr>
              <a:t>евакуація </a:t>
            </a:r>
            <a:r>
              <a:rPr sz="2000" i="1" dirty="0">
                <a:latin typeface="Arial"/>
                <a:cs typeface="Arial"/>
              </a:rPr>
              <a:t>населення та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МКЦ;</a:t>
            </a:r>
            <a:endParaRPr sz="2000" dirty="0">
              <a:latin typeface="Arial"/>
              <a:cs typeface="Arial"/>
            </a:endParaRPr>
          </a:p>
          <a:p>
            <a:pPr marL="336550" indent="-286385">
              <a:lnSpc>
                <a:spcPts val="2230"/>
              </a:lnSpc>
              <a:buFont typeface="Wingdings" pitchFamily="2" charset="2"/>
              <a:buChar char="§"/>
              <a:tabLst>
                <a:tab pos="337185" algn="l"/>
              </a:tabLst>
            </a:pPr>
            <a:r>
              <a:rPr sz="2000" i="1" dirty="0">
                <a:latin typeface="Arial"/>
                <a:cs typeface="Arial"/>
              </a:rPr>
              <a:t>пункти вивантаження </a:t>
            </a:r>
            <a:r>
              <a:rPr sz="2000" i="1" spc="-5" dirty="0">
                <a:latin typeface="Arial"/>
                <a:cs typeface="Arial"/>
              </a:rPr>
              <a:t>МКЦ </a:t>
            </a:r>
            <a:r>
              <a:rPr sz="2000" i="1" dirty="0">
                <a:latin typeface="Arial"/>
                <a:cs typeface="Arial"/>
              </a:rPr>
              <a:t>у </a:t>
            </a:r>
            <a:r>
              <a:rPr sz="2000" i="1" spc="-5" dirty="0">
                <a:latin typeface="Arial"/>
                <a:cs typeface="Arial"/>
              </a:rPr>
              <a:t>безпечних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районах.</a:t>
            </a:r>
            <a:endParaRPr sz="2000" dirty="0">
              <a:latin typeface="Arial"/>
              <a:cs typeface="Arial"/>
            </a:endParaRPr>
          </a:p>
          <a:p>
            <a:pPr marL="50800" marR="1198880">
              <a:lnSpc>
                <a:spcPts val="2230"/>
              </a:lnSpc>
              <a:spcBef>
                <a:spcPts val="135"/>
              </a:spcBef>
              <a:buClr>
                <a:srgbClr val="000000"/>
              </a:buClr>
              <a:buFont typeface="Wingdings" pitchFamily="2" charset="2"/>
              <a:buChar char="§"/>
              <a:tabLst>
                <a:tab pos="337185" algn="l"/>
              </a:tabLst>
            </a:pPr>
            <a:r>
              <a:rPr lang="uk-UA" sz="2000" i="1" dirty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r>
              <a:rPr sz="2000" i="1" dirty="0" err="1">
                <a:solidFill>
                  <a:srgbClr val="C8201D"/>
                </a:solidFill>
                <a:latin typeface="Arial"/>
                <a:cs typeface="Arial"/>
              </a:rPr>
              <a:t>особливості</a:t>
            </a:r>
            <a:r>
              <a:rPr sz="2000" i="1" dirty="0">
                <a:solidFill>
                  <a:srgbClr val="C8201D"/>
                </a:solidFill>
                <a:latin typeface="Arial"/>
                <a:cs typeface="Arial"/>
              </a:rPr>
              <a:t> планування </a:t>
            </a:r>
            <a:r>
              <a:rPr sz="2000" b="1" i="1" dirty="0">
                <a:solidFill>
                  <a:srgbClr val="C8201D"/>
                </a:solidFill>
                <a:latin typeface="Arial"/>
                <a:cs typeface="Arial"/>
              </a:rPr>
              <a:t>екстреної </a:t>
            </a:r>
            <a:r>
              <a:rPr sz="2000" i="1" dirty="0">
                <a:solidFill>
                  <a:srgbClr val="C8201D"/>
                </a:solidFill>
                <a:latin typeface="Arial"/>
                <a:cs typeface="Arial"/>
              </a:rPr>
              <a:t>евакуації населення із </a:t>
            </a:r>
            <a:r>
              <a:rPr sz="2000" i="1" spc="-5" dirty="0">
                <a:solidFill>
                  <a:srgbClr val="C8201D"/>
                </a:solidFill>
                <a:latin typeface="Arial"/>
                <a:cs typeface="Arial"/>
              </a:rPr>
              <a:t>зон  можливого ураження...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6" y="71653"/>
            <a:ext cx="432003" cy="43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342" y="225996"/>
            <a:ext cx="9287358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Особливості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планування евакуації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при </a:t>
            </a:r>
            <a:r>
              <a:rPr b="1" spc="-10" dirty="0">
                <a:solidFill>
                  <a:srgbClr val="CC0000"/>
                </a:solidFill>
                <a:latin typeface="Arial"/>
                <a:cs typeface="Arial"/>
              </a:rPr>
              <a:t>загрозі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(виникненні)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збройних</a:t>
            </a:r>
            <a:r>
              <a:rPr b="1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конфліктів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Arial"/>
              <a:cs typeface="Arial"/>
            </a:endParaRPr>
          </a:p>
          <a:p>
            <a:pPr marL="12700" marR="5080" indent="441325" algn="just">
              <a:lnSpc>
                <a:spcPct val="100000"/>
              </a:lnSpc>
            </a:pP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У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плануючих документах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з </a:t>
            </a:r>
            <a:r>
              <a:rPr sz="2000" b="1" i="1" spc="-10" dirty="0">
                <a:solidFill>
                  <a:srgbClr val="0000CC"/>
                </a:solidFill>
                <a:latin typeface="Arial"/>
                <a:cs typeface="Arial"/>
              </a:rPr>
              <a:t>евакуації,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якщо часу достатньо на проведення  </a:t>
            </a:r>
            <a:r>
              <a:rPr sz="2000" b="1" i="1" spc="-10" dirty="0">
                <a:solidFill>
                  <a:srgbClr val="0000CC"/>
                </a:solidFill>
                <a:latin typeface="Arial"/>
                <a:cs typeface="Arial"/>
              </a:rPr>
              <a:t>евакуаційних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заходів, визначаються </a:t>
            </a:r>
            <a:r>
              <a:rPr sz="2000" b="1" i="1" u="sng" spc="-5" dirty="0">
                <a:solidFill>
                  <a:srgbClr val="0000CC"/>
                </a:solidFill>
                <a:latin typeface="Arial"/>
                <a:cs typeface="Arial"/>
              </a:rPr>
              <a:t>транзитні пункти збору </a:t>
            </a:r>
            <a:r>
              <a:rPr sz="2000" b="1" i="1" u="sng" dirty="0">
                <a:solidFill>
                  <a:srgbClr val="0000CC"/>
                </a:solidFill>
                <a:latin typeface="Arial"/>
                <a:cs typeface="Arial"/>
              </a:rPr>
              <a:t>(ТПЗ) 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передбачається реєстрація населення, яке захотіло покинути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зону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воєнно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– 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політичного конфлікту, передбачено надання населенню відповідної  гуманітарної допомоги </a:t>
            </a:r>
            <a:r>
              <a:rPr sz="2000" b="1" i="1" dirty="0">
                <a:solidFill>
                  <a:srgbClr val="0000CC"/>
                </a:solidFill>
                <a:latin typeface="Arial"/>
                <a:cs typeface="Arial"/>
              </a:rPr>
              <a:t>і </a:t>
            </a:r>
            <a:r>
              <a:rPr sz="2000" b="1" i="1" spc="-10" dirty="0">
                <a:solidFill>
                  <a:srgbClr val="0000CC"/>
                </a:solidFill>
                <a:latin typeface="Arial"/>
                <a:cs typeface="Arial"/>
              </a:rPr>
              <a:t>евакуація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із зони збройного</a:t>
            </a:r>
            <a:r>
              <a:rPr sz="2000" b="1" i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CC"/>
                </a:solidFill>
                <a:latin typeface="Arial"/>
                <a:cs typeface="Arial"/>
              </a:rPr>
              <a:t>конфлікту.</a:t>
            </a:r>
            <a:endParaRPr sz="2000" b="1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619" y="547391"/>
            <a:ext cx="10137140" cy="6744334"/>
            <a:chOff x="-28619" y="547391"/>
            <a:chExt cx="10137140" cy="6744334"/>
          </a:xfrm>
        </p:grpSpPr>
        <p:sp>
          <p:nvSpPr>
            <p:cNvPr id="5" name="object 5"/>
            <p:cNvSpPr/>
            <p:nvPr/>
          </p:nvSpPr>
          <p:spPr>
            <a:xfrm>
              <a:off x="1427759" y="3095294"/>
              <a:ext cx="7460284" cy="41961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6010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45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870" y="816749"/>
            <a:ext cx="367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4">
              <a:lnSpc>
                <a:spcPct val="100000"/>
              </a:lnSpc>
              <a:spcBef>
                <a:spcPts val="100"/>
              </a:spcBef>
              <a:tabLst>
                <a:tab pos="1320165" algn="l"/>
                <a:tab pos="1459865" algn="l"/>
                <a:tab pos="1882775" algn="l"/>
                <a:tab pos="2416810" algn="l"/>
                <a:tab pos="2712720" algn="l"/>
              </a:tabLst>
            </a:pP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п</a:t>
            </a: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л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а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у</a:t>
            </a: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в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а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я		з</a:t>
            </a:r>
            <a:r>
              <a:rPr sz="1800" i="1" spc="-15" dirty="0">
                <a:solidFill>
                  <a:srgbClr val="0000CC"/>
                </a:solidFill>
                <a:latin typeface="Arial"/>
                <a:cs typeface="Arial"/>
              </a:rPr>
              <a:t>а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хо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ді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в	з	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ев</a:t>
            </a:r>
            <a:r>
              <a:rPr sz="1800" i="1" spc="-15" dirty="0">
                <a:solidFill>
                  <a:srgbClr val="0000CC"/>
                </a:solidFill>
                <a:latin typeface="Arial"/>
                <a:cs typeface="Arial"/>
              </a:rPr>
              <a:t>а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куації  населення	про	місце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6648" y="1091069"/>
            <a:ext cx="141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знаходження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4357" y="1091069"/>
            <a:ext cx="212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745" algn="l"/>
                <a:tab pos="1290955" algn="l"/>
              </a:tabLst>
            </a:pP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і	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порядок	</a:t>
            </a: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роботи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6555" y="816749"/>
            <a:ext cx="3116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185" algn="l"/>
                <a:tab pos="2784475" algn="l"/>
              </a:tabLst>
            </a:pP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з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дійсне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я	</a:t>
            </a:r>
            <a:r>
              <a:rPr sz="1800" i="1" spc="-15" dirty="0">
                <a:solidFill>
                  <a:srgbClr val="0000CC"/>
                </a:solidFill>
                <a:latin typeface="Arial"/>
                <a:cs typeface="Arial"/>
              </a:rPr>
              <a:t>о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п</a:t>
            </a:r>
            <a:r>
              <a:rPr sz="1800" i="1" spc="-15" dirty="0">
                <a:solidFill>
                  <a:srgbClr val="0000CC"/>
                </a:solidFill>
                <a:latin typeface="Arial"/>
                <a:cs typeface="Arial"/>
              </a:rPr>
              <a:t>о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віще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я	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ПЗ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934" y="816749"/>
            <a:ext cx="1546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992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Під час  інфо</a:t>
            </a:r>
            <a:r>
              <a:rPr sz="1800" i="1" spc="-15" dirty="0">
                <a:solidFill>
                  <a:srgbClr val="0000CC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мув</a:t>
            </a:r>
            <a:r>
              <a:rPr sz="1800" i="1" spc="-15" dirty="0">
                <a:solidFill>
                  <a:srgbClr val="0000CC"/>
                </a:solidFill>
                <a:latin typeface="Arial"/>
                <a:cs typeface="Arial"/>
              </a:rPr>
              <a:t>а</a:t>
            </a:r>
            <a:r>
              <a:rPr sz="1800" i="1" spc="5" dirty="0">
                <a:solidFill>
                  <a:srgbClr val="0000CC"/>
                </a:solidFill>
                <a:latin typeface="Arial"/>
                <a:cs typeface="Arial"/>
              </a:rPr>
              <a:t>н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ня  передбачити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9362" y="1365389"/>
            <a:ext cx="6972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6455" algn="l"/>
                <a:tab pos="3014345" algn="l"/>
                <a:tab pos="4733925" algn="l"/>
                <a:tab pos="5709285" algn="l"/>
              </a:tabLst>
            </a:pP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через	військово-цивільні	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адміністрації,	органи	</a:t>
            </a: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військового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934" y="1639709"/>
            <a:ext cx="86531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управління.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У 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випадку коли територіальна система оповіщення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не 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функціонує 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у 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планах евакуації необхідно передбачити оповіщення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за </a:t>
            </a: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допомогою  автомобілів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з 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гучномовцями,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а також 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передбачити систему покажчиків 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та  </a:t>
            </a:r>
            <a:r>
              <a:rPr sz="1800" i="1" spc="-10" dirty="0">
                <a:solidFill>
                  <a:srgbClr val="0000CC"/>
                </a:solidFill>
                <a:latin typeface="Arial"/>
                <a:cs typeface="Arial"/>
              </a:rPr>
              <a:t>інформаційних</a:t>
            </a:r>
            <a:r>
              <a:rPr sz="1800" i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CC"/>
                </a:solidFill>
                <a:latin typeface="Arial"/>
                <a:cs typeface="Arial"/>
              </a:rPr>
              <a:t>табличок.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500" y="3559949"/>
            <a:ext cx="40386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475" algn="just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Організація </a:t>
            </a:r>
            <a:r>
              <a:rPr sz="2400" i="1" spc="-10" dirty="0">
                <a:solidFill>
                  <a:srgbClr val="006600"/>
                </a:solidFill>
                <a:latin typeface="Arial"/>
                <a:cs typeface="Arial"/>
              </a:rPr>
              <a:t>роботи </a:t>
            </a: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ТПЗ:  населення, яке прибуває  на ТПЗ</a:t>
            </a:r>
            <a:r>
              <a:rPr sz="2400" i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реєструється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i="1" dirty="0">
                <a:solidFill>
                  <a:srgbClr val="006600"/>
                </a:solidFill>
                <a:latin typeface="Arial"/>
                <a:cs typeface="Arial"/>
              </a:rPr>
              <a:t>в </a:t>
            </a: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журналі обліку</a:t>
            </a:r>
            <a:r>
              <a:rPr sz="2400" i="1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біженців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solidFill>
                  <a:srgbClr val="006600"/>
                </a:solidFill>
                <a:latin typeface="Arial"/>
                <a:cs typeface="Arial"/>
              </a:rPr>
              <a:t>і </a:t>
            </a: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вимушених переселенців,  після чого їм пропонується  на </a:t>
            </a:r>
            <a:r>
              <a:rPr sz="2400" i="1" spc="-10" dirty="0">
                <a:solidFill>
                  <a:srgbClr val="006600"/>
                </a:solidFill>
                <a:latin typeface="Arial"/>
                <a:cs typeface="Arial"/>
              </a:rPr>
              <a:t>вибір </a:t>
            </a:r>
            <a:r>
              <a:rPr sz="2400" i="1" dirty="0">
                <a:solidFill>
                  <a:srgbClr val="006600"/>
                </a:solidFill>
                <a:latin typeface="Arial"/>
                <a:cs typeface="Arial"/>
              </a:rPr>
              <a:t>місце</a:t>
            </a:r>
            <a:r>
              <a:rPr sz="2400" i="1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600"/>
                </a:solidFill>
                <a:latin typeface="Arial"/>
                <a:cs typeface="Arial"/>
              </a:rPr>
              <a:t>розселення.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841" y="51498"/>
            <a:ext cx="452158" cy="452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-28619" y="473959"/>
            <a:ext cx="10137140" cy="5874385"/>
            <a:chOff x="-28619" y="473959"/>
            <a:chExt cx="10137140" cy="5874385"/>
          </a:xfrm>
        </p:grpSpPr>
        <p:sp>
          <p:nvSpPr>
            <p:cNvPr id="13" name="object 13"/>
            <p:cNvSpPr/>
            <p:nvPr/>
          </p:nvSpPr>
          <p:spPr>
            <a:xfrm>
              <a:off x="4994275" y="3333241"/>
              <a:ext cx="4529162" cy="3015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02579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32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AC7BEB0D-BE23-4946-B0A5-7F0FDD230196}"/>
              </a:ext>
            </a:extLst>
          </p:cNvPr>
          <p:cNvSpPr txBox="1"/>
          <p:nvPr/>
        </p:nvSpPr>
        <p:spPr>
          <a:xfrm>
            <a:off x="654622" y="123825"/>
            <a:ext cx="93402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Особливості планування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евакуації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при загрозі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(виникненні)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збройних</a:t>
            </a:r>
            <a:r>
              <a:rPr b="1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конфліктів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990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9900" y="885825"/>
            <a:ext cx="9327338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Б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іж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н</a:t>
            </a:r>
            <a:r>
              <a:rPr lang="ru-RU" sz="2600" b="1" i="1" spc="-15" dirty="0" err="1">
                <a:solidFill>
                  <a:srgbClr val="0000FF"/>
                </a:solidFill>
                <a:latin typeface="Arial"/>
                <a:cs typeface="Arial"/>
              </a:rPr>
              <a:t>ц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і</a:t>
            </a:r>
            <a:r>
              <a:rPr lang="ru-RU" sz="2600" b="1" i="1" dirty="0">
                <a:solidFill>
                  <a:srgbClr val="0000FF"/>
                </a:solidFill>
                <a:latin typeface="Arial"/>
                <a:cs typeface="Arial"/>
              </a:rPr>
              <a:t> і 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в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и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му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ше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н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і</a:t>
            </a:r>
            <a:r>
              <a:rPr lang="ru-RU" sz="26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п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ре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с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л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н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ц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і</a:t>
            </a:r>
            <a:r>
              <a:rPr lang="ru-RU" sz="26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з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б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ез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п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lang="ru-RU" sz="2600" b="1" i="1" spc="-10" dirty="0" err="1">
                <a:solidFill>
                  <a:srgbClr val="0000FF"/>
                </a:solidFill>
                <a:latin typeface="Arial"/>
                <a:cs typeface="Arial"/>
              </a:rPr>
              <a:t>ч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у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ют</a:t>
            </a:r>
            <a:r>
              <a:rPr lang="ru-RU"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ь</a:t>
            </a:r>
            <a:r>
              <a:rPr lang="ru-RU" sz="2600" b="1" i="1" spc="5" dirty="0" err="1">
                <a:solidFill>
                  <a:srgbClr val="0000FF"/>
                </a:solidFill>
                <a:latin typeface="Arial"/>
                <a:cs typeface="Arial"/>
              </a:rPr>
              <a:t>с</a:t>
            </a:r>
            <a:r>
              <a:rPr lang="ru-RU" sz="2600" b="1" i="1" dirty="0" err="1">
                <a:solidFill>
                  <a:srgbClr val="0000FF"/>
                </a:solidFill>
                <a:latin typeface="Arial"/>
                <a:cs typeface="Arial"/>
              </a:rPr>
              <a:t>я</a:t>
            </a:r>
            <a:r>
              <a:rPr lang="ru-RU" sz="26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2600" b="1" i="1" spc="5" dirty="0">
                <a:solidFill>
                  <a:srgbClr val="0000FF"/>
                </a:solidFill>
                <a:latin typeface="Arial"/>
                <a:cs typeface="Arial"/>
              </a:rPr>
              <a:t>н</a:t>
            </a:r>
            <a:r>
              <a:rPr lang="ru-RU" sz="2600" b="1" i="1" dirty="0">
                <a:solidFill>
                  <a:srgbClr val="0000FF"/>
                </a:solidFill>
                <a:latin typeface="Arial"/>
                <a:cs typeface="Arial"/>
              </a:rPr>
              <a:t>а </a:t>
            </a:r>
            <a:r>
              <a:rPr lang="ru-RU" sz="2600" b="1" i="1" spc="-5" dirty="0">
                <a:solidFill>
                  <a:srgbClr val="0000FF"/>
                </a:solidFill>
                <a:latin typeface="Arial"/>
                <a:cs typeface="Arial"/>
              </a:rPr>
              <a:t>Т</a:t>
            </a:r>
            <a:r>
              <a:rPr lang="ru-RU" sz="2600" b="1" i="1" spc="5" dirty="0">
                <a:solidFill>
                  <a:srgbClr val="0000FF"/>
                </a:solidFill>
                <a:latin typeface="Arial"/>
                <a:cs typeface="Arial"/>
              </a:rPr>
              <a:t>П</a:t>
            </a:r>
            <a:r>
              <a:rPr lang="ru-RU" sz="2600" b="1" i="1" dirty="0">
                <a:solidFill>
                  <a:srgbClr val="0000FF"/>
                </a:solidFill>
                <a:latin typeface="Arial"/>
                <a:cs typeface="Arial"/>
              </a:rPr>
              <a:t>З </a:t>
            </a:r>
            <a:r>
              <a:rPr sz="2600" b="1" i="1" dirty="0" err="1">
                <a:solidFill>
                  <a:srgbClr val="0000FF"/>
                </a:solidFill>
                <a:latin typeface="Arial"/>
                <a:cs typeface="Arial"/>
              </a:rPr>
              <a:t>безкоштовними</a:t>
            </a:r>
            <a:r>
              <a:rPr sz="26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00" b="1" i="1" spc="-5" dirty="0">
                <a:solidFill>
                  <a:srgbClr val="0000FF"/>
                </a:solidFill>
                <a:latin typeface="Arial"/>
                <a:cs typeface="Arial"/>
              </a:rPr>
              <a:t>квитками на </a:t>
            </a:r>
            <a:r>
              <a:rPr sz="2600" b="1" i="1" dirty="0">
                <a:solidFill>
                  <a:srgbClr val="0000FF"/>
                </a:solidFill>
                <a:latin typeface="Arial"/>
                <a:cs typeface="Arial"/>
              </a:rPr>
              <a:t>проїзд </a:t>
            </a:r>
            <a:r>
              <a:rPr sz="2600" b="1" i="1" spc="-5" dirty="0">
                <a:solidFill>
                  <a:srgbClr val="0000FF"/>
                </a:solidFill>
                <a:latin typeface="Arial"/>
                <a:cs typeface="Arial"/>
              </a:rPr>
              <a:t>до вибраного місця </a:t>
            </a:r>
            <a:r>
              <a:rPr sz="2600" b="1" i="1" spc="-5" dirty="0" err="1">
                <a:solidFill>
                  <a:srgbClr val="0000FF"/>
                </a:solidFill>
                <a:latin typeface="Arial"/>
                <a:cs typeface="Arial"/>
              </a:rPr>
              <a:t>проживання</a:t>
            </a:r>
            <a:r>
              <a:rPr sz="2600" b="1" i="1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lang="uk-UA" sz="2600" b="1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00" b="1" i="1" dirty="0" err="1">
                <a:solidFill>
                  <a:srgbClr val="0000FF"/>
                </a:solidFill>
                <a:latin typeface="Arial"/>
                <a:cs typeface="Arial"/>
              </a:rPr>
              <a:t>Харчування</a:t>
            </a:r>
            <a:r>
              <a:rPr sz="2600" b="1" i="1" dirty="0">
                <a:solidFill>
                  <a:srgbClr val="0000FF"/>
                </a:solidFill>
                <a:latin typeface="Arial"/>
                <a:cs typeface="Arial"/>
              </a:rPr>
              <a:t> здійснюється </a:t>
            </a:r>
            <a:r>
              <a:rPr sz="2600" b="1" i="1" spc="-5" dirty="0">
                <a:solidFill>
                  <a:srgbClr val="0000FF"/>
                </a:solidFill>
                <a:latin typeface="Arial"/>
                <a:cs typeface="Arial"/>
              </a:rPr>
              <a:t>на </a:t>
            </a:r>
            <a:r>
              <a:rPr sz="2600" b="1" i="1" dirty="0">
                <a:solidFill>
                  <a:srgbClr val="0000FF"/>
                </a:solidFill>
                <a:latin typeface="Arial"/>
                <a:cs typeface="Arial"/>
              </a:rPr>
              <a:t>спеціально </a:t>
            </a:r>
            <a:r>
              <a:rPr sz="2600" b="1" i="1" spc="-5" dirty="0">
                <a:solidFill>
                  <a:srgbClr val="0000FF"/>
                </a:solidFill>
                <a:latin typeface="Arial"/>
                <a:cs typeface="Arial"/>
              </a:rPr>
              <a:t>організованих для цього  </a:t>
            </a:r>
            <a:r>
              <a:rPr sz="2600" b="1" i="1" dirty="0" err="1">
                <a:solidFill>
                  <a:srgbClr val="0000FF"/>
                </a:solidFill>
                <a:latin typeface="Arial"/>
                <a:cs typeface="Arial"/>
              </a:rPr>
              <a:t>пунктах</a:t>
            </a:r>
            <a:r>
              <a:rPr sz="2600" b="1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00" b="1" i="1" dirty="0" err="1">
                <a:solidFill>
                  <a:srgbClr val="0000FF"/>
                </a:solidFill>
                <a:latin typeface="Arial"/>
                <a:cs typeface="Arial"/>
              </a:rPr>
              <a:t>харчування</a:t>
            </a:r>
            <a:r>
              <a:rPr lang="uk-UA" sz="2600" b="1" i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600" b="1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8619" y="44653"/>
            <a:ext cx="10080625" cy="7096759"/>
            <a:chOff x="-28619" y="44653"/>
            <a:chExt cx="10080625" cy="7096759"/>
          </a:xfrm>
        </p:grpSpPr>
        <p:sp>
          <p:nvSpPr>
            <p:cNvPr id="6" name="object 6"/>
            <p:cNvSpPr/>
            <p:nvPr/>
          </p:nvSpPr>
          <p:spPr>
            <a:xfrm>
              <a:off x="0" y="44653"/>
              <a:ext cx="503999" cy="503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0604" y="3003854"/>
              <a:ext cx="7350125" cy="41371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49008"/>
              <a:ext cx="10023475" cy="1905"/>
            </a:xfrm>
            <a:custGeom>
              <a:avLst/>
              <a:gdLst/>
              <a:ahLst/>
              <a:cxnLst/>
              <a:rect l="l" t="t" r="r" b="b"/>
              <a:pathLst>
                <a:path w="10023475" h="1904">
                  <a:moveTo>
                    <a:pt x="0" y="0"/>
                  </a:moveTo>
                  <a:lnTo>
                    <a:pt x="10023119" y="1447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5">
            <a:extLst>
              <a:ext uri="{FF2B5EF4-FFF2-40B4-BE49-F238E27FC236}">
                <a16:creationId xmlns:a16="http://schemas.microsoft.com/office/drawing/2014/main" id="{5FFD3B67-4F43-4BD0-93D9-A411357C6060}"/>
              </a:ext>
            </a:extLst>
          </p:cNvPr>
          <p:cNvSpPr txBox="1"/>
          <p:nvPr/>
        </p:nvSpPr>
        <p:spPr>
          <a:xfrm>
            <a:off x="698500" y="123825"/>
            <a:ext cx="93402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Особливості планування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евакуації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при загрозі </a:t>
            </a:r>
            <a:r>
              <a:rPr b="1" dirty="0">
                <a:solidFill>
                  <a:srgbClr val="CC0000"/>
                </a:solidFill>
                <a:latin typeface="Arial"/>
                <a:cs typeface="Arial"/>
              </a:rPr>
              <a:t>(виникненні)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збройних</a:t>
            </a:r>
            <a:r>
              <a:rPr b="1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0000"/>
                </a:solidFill>
                <a:latin typeface="Arial"/>
                <a:cs typeface="Arial"/>
              </a:rPr>
              <a:t>конфліктів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12"/>
            <a:ext cx="10137775" cy="7559675"/>
            <a:chOff x="-28892" y="12"/>
            <a:chExt cx="10137775" cy="7559675"/>
          </a:xfrm>
        </p:grpSpPr>
        <p:sp>
          <p:nvSpPr>
            <p:cNvPr id="3" name="object 3"/>
            <p:cNvSpPr/>
            <p:nvPr/>
          </p:nvSpPr>
          <p:spPr>
            <a:xfrm>
              <a:off x="15481" y="12"/>
              <a:ext cx="10064153" cy="7559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8578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4">
                  <a:moveTo>
                    <a:pt x="0" y="0"/>
                  </a:moveTo>
                  <a:lnTo>
                    <a:pt x="10079634" y="1432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6001" y="123825"/>
            <a:ext cx="8568055" cy="7292224"/>
            <a:chOff x="216001" y="71640"/>
            <a:chExt cx="8568055" cy="7344409"/>
          </a:xfrm>
        </p:grpSpPr>
        <p:sp>
          <p:nvSpPr>
            <p:cNvPr id="7" name="object 7"/>
            <p:cNvSpPr/>
            <p:nvPr/>
          </p:nvSpPr>
          <p:spPr>
            <a:xfrm>
              <a:off x="216001" y="71640"/>
              <a:ext cx="543953" cy="5263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1998" y="4031653"/>
              <a:ext cx="2376004" cy="15839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1999" y="4007535"/>
              <a:ext cx="2591993" cy="1536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1998" y="5893562"/>
              <a:ext cx="2376004" cy="14500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3078" y="5687656"/>
              <a:ext cx="2590914" cy="172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9296" y="1084592"/>
            <a:ext cx="8689404" cy="245451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140"/>
              </a:spcBef>
            </a:pP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ПРОВЕДЕННЯ </a:t>
            </a: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ЕВАКУАЦІЇ </a:t>
            </a: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ЗАБЕЗПЕЧУЄТЬСЯ</a:t>
            </a:r>
            <a:r>
              <a:rPr sz="1950" b="1" u="heavy" spc="-4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95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2700" marR="882015">
              <a:lnSpc>
                <a:spcPts val="1780"/>
              </a:lnSpc>
              <a:spcBef>
                <a:spcPts val="1525"/>
              </a:spcBef>
            </a:pPr>
            <a:r>
              <a:rPr sz="1600" b="1" i="1" spc="-10" dirty="0">
                <a:solidFill>
                  <a:srgbClr val="C8201D"/>
                </a:solidFill>
                <a:latin typeface="Arial"/>
                <a:cs typeface="Arial"/>
              </a:rPr>
              <a:t>Удосконаленням знань </a:t>
            </a:r>
            <a:r>
              <a:rPr sz="1600" b="1" i="1" spc="-5" dirty="0">
                <a:solidFill>
                  <a:srgbClr val="C8201D"/>
                </a:solidFill>
                <a:latin typeface="Arial"/>
                <a:cs typeface="Arial"/>
              </a:rPr>
              <a:t>та </a:t>
            </a:r>
            <a:r>
              <a:rPr sz="1600" b="1" i="1" spc="-10" dirty="0">
                <a:solidFill>
                  <a:srgbClr val="C8201D"/>
                </a:solidFill>
                <a:latin typeface="Arial"/>
                <a:cs typeface="Arial"/>
              </a:rPr>
              <a:t>практичних навичок </a:t>
            </a:r>
            <a:r>
              <a:rPr sz="1600" b="1" spc="-10" dirty="0">
                <a:latin typeface="Arial"/>
                <a:cs typeface="Arial"/>
              </a:rPr>
              <a:t>посадових осіб органів </a:t>
            </a:r>
            <a:r>
              <a:rPr sz="1600" b="1" spc="-5" dirty="0">
                <a:latin typeface="Arial"/>
                <a:cs typeface="Arial"/>
              </a:rPr>
              <a:t>з  евакуації;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780"/>
              </a:lnSpc>
            </a:pPr>
            <a:r>
              <a:rPr sz="1600" b="1" spc="-5" dirty="0">
                <a:latin typeface="Arial"/>
                <a:cs typeface="Arial"/>
              </a:rPr>
              <a:t>Практичним </a:t>
            </a:r>
            <a:r>
              <a:rPr sz="1600" b="1" spc="-10" dirty="0">
                <a:latin typeface="Arial"/>
                <a:cs typeface="Arial"/>
              </a:rPr>
              <a:t>відпрацюванням заходів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spc="-10" dirty="0">
                <a:latin typeface="Arial"/>
                <a:cs typeface="Arial"/>
              </a:rPr>
              <a:t>ході </a:t>
            </a:r>
            <a:r>
              <a:rPr sz="1600" b="1" i="1" spc="-10" dirty="0">
                <a:solidFill>
                  <a:srgbClr val="C8201D"/>
                </a:solidFill>
                <a:latin typeface="Arial"/>
                <a:cs typeface="Arial"/>
              </a:rPr>
              <a:t>проведення тренувань </a:t>
            </a:r>
            <a:r>
              <a:rPr sz="1600" b="1" spc="-5" dirty="0">
                <a:latin typeface="Arial"/>
                <a:cs typeface="Arial"/>
              </a:rPr>
              <a:t>з </a:t>
            </a:r>
            <a:r>
              <a:rPr sz="1600" b="1" spc="-10" dirty="0">
                <a:latin typeface="Arial"/>
                <a:cs typeface="Arial"/>
              </a:rPr>
              <a:t>практичним  відпрацюванням заходів </a:t>
            </a:r>
            <a:r>
              <a:rPr sz="1600" b="1" spc="-5" dirty="0">
                <a:latin typeface="Arial"/>
                <a:cs typeface="Arial"/>
              </a:rPr>
              <a:t>з </a:t>
            </a:r>
            <a:r>
              <a:rPr sz="1600" b="1" spc="-10" dirty="0">
                <a:latin typeface="Arial"/>
                <a:cs typeface="Arial"/>
              </a:rPr>
              <a:t>оповіщення, збору посадових осіб органів </a:t>
            </a:r>
            <a:r>
              <a:rPr sz="1600" b="1" spc="-5" dirty="0">
                <a:latin typeface="Arial"/>
                <a:cs typeface="Arial"/>
              </a:rPr>
              <a:t>з евакуації,  </a:t>
            </a:r>
            <a:r>
              <a:rPr sz="1600" b="1" spc="-10" dirty="0">
                <a:latin typeface="Arial"/>
                <a:cs typeface="Arial"/>
              </a:rPr>
              <a:t>відпрацювання </a:t>
            </a:r>
            <a:r>
              <a:rPr sz="1600" b="1" spc="-5" dirty="0">
                <a:latin typeface="Arial"/>
                <a:cs typeface="Arial"/>
              </a:rPr>
              <a:t>ввідних за </a:t>
            </a:r>
            <a:r>
              <a:rPr sz="1600" b="1" spc="-10" dirty="0">
                <a:latin typeface="Arial"/>
                <a:cs typeface="Arial"/>
              </a:rPr>
              <a:t>різних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обставин;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600" b="1" spc="-10" dirty="0">
                <a:latin typeface="Arial"/>
                <a:cs typeface="Arial"/>
              </a:rPr>
              <a:t>Шляхом </a:t>
            </a:r>
            <a:r>
              <a:rPr sz="1600" b="1" i="1" spc="-10" dirty="0">
                <a:solidFill>
                  <a:srgbClr val="C8201D"/>
                </a:solidFill>
                <a:latin typeface="Arial"/>
                <a:cs typeface="Arial"/>
              </a:rPr>
              <a:t>навчання населення </a:t>
            </a:r>
            <a:r>
              <a:rPr sz="1600" b="1" spc="-5" dirty="0">
                <a:latin typeface="Arial"/>
                <a:cs typeface="Arial"/>
              </a:rPr>
              <a:t>діям під </a:t>
            </a:r>
            <a:r>
              <a:rPr sz="1600" b="1" spc="-10" dirty="0">
                <a:latin typeface="Arial"/>
                <a:cs typeface="Arial"/>
              </a:rPr>
              <a:t>час проведення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евакуації;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125075" cy="7512684"/>
            <a:chOff x="-28892" y="47167"/>
            <a:chExt cx="10125075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10079634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7494"/>
              <a:ext cx="10067290" cy="1905"/>
            </a:xfrm>
            <a:custGeom>
              <a:avLst/>
              <a:gdLst/>
              <a:ahLst/>
              <a:cxnLst/>
              <a:rect l="l" t="t" r="r" b="b"/>
              <a:pathLst>
                <a:path w="10067290" h="1905">
                  <a:moveTo>
                    <a:pt x="0" y="0"/>
                  </a:moveTo>
                  <a:lnTo>
                    <a:pt x="10067036" y="1443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56739" y="307352"/>
            <a:ext cx="66846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B06F9"/>
                </a:solidFill>
                <a:latin typeface="Arial"/>
                <a:cs typeface="Arial"/>
              </a:rPr>
              <a:t>Державна служба України </a:t>
            </a:r>
            <a:r>
              <a:rPr sz="2200" dirty="0">
                <a:solidFill>
                  <a:srgbClr val="3B06F9"/>
                </a:solidFill>
                <a:latin typeface="Arial"/>
                <a:cs typeface="Arial"/>
              </a:rPr>
              <a:t>з </a:t>
            </a:r>
            <a:r>
              <a:rPr sz="2200" spc="-5" dirty="0">
                <a:solidFill>
                  <a:srgbClr val="3B06F9"/>
                </a:solidFill>
                <a:latin typeface="Arial"/>
                <a:cs typeface="Arial"/>
              </a:rPr>
              <a:t>надзвичайних</a:t>
            </a:r>
            <a:r>
              <a:rPr sz="2200" spc="-70" dirty="0">
                <a:solidFill>
                  <a:srgbClr val="3B06F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B06F9"/>
                </a:solidFill>
                <a:latin typeface="Arial"/>
                <a:cs typeface="Arial"/>
              </a:rPr>
              <a:t>ситуацій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1653"/>
            <a:ext cx="1076401" cy="107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7020" marR="30784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Д</a:t>
            </a:r>
            <a:r>
              <a:rPr spc="-5" dirty="0"/>
              <a:t>Я</a:t>
            </a:r>
            <a:r>
              <a:rPr spc="-15" dirty="0"/>
              <a:t>КУЮ</a:t>
            </a:r>
          </a:p>
          <a:p>
            <a:pPr marL="345186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ЗА</a:t>
            </a:r>
            <a:r>
              <a:rPr spc="-80" dirty="0"/>
              <a:t> </a:t>
            </a:r>
            <a:r>
              <a:rPr spc="-15" dirty="0"/>
              <a:t>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93" y="157497"/>
            <a:ext cx="9827643" cy="724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2175" y="1501482"/>
            <a:ext cx="2901925" cy="215058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7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Із зони</a:t>
            </a:r>
            <a:r>
              <a:rPr sz="20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 err="1">
                <a:latin typeface="Times New Roman" pitchFamily="18" charset="0"/>
                <a:cs typeface="Times New Roman" pitchFamily="18" charset="0"/>
              </a:rPr>
              <a:t>суцільного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2000" b="1" spc="-1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r>
              <a:rPr sz="2000" b="1" spc="-10" dirty="0" err="1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uk-UA" sz="2000" b="1" spc="-1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000" b="1" spc="-5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2000" b="1" spc="-25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b="1" spc="-5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r>
              <a:rPr lang="uk-UA" sz="2000" b="1" spc="-1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b="1" spc="-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spc="-1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000" b="1" spc="-5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sz="2000" b="1" spc="-5" dirty="0" err="1">
                <a:latin typeface="Times New Roman" pitchFamily="18" charset="0"/>
                <a:cs typeface="Times New Roman" pitchFamily="18" charset="0"/>
              </a:rPr>
              <a:t>евакуйовано</a:t>
            </a:r>
            <a:r>
              <a:rPr lang="uk-UA" sz="2000" b="1" spc="-5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r>
              <a:rPr lang="uk-UA" sz="2000" b="1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sz="2000" b="1" spc="-5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тис.</a:t>
            </a:r>
            <a:r>
              <a:rPr lang="uk-UA" sz="2000" b="1" spc="-90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осіб.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endParaRPr lang="uk-UA" sz="1600" spc="-5" dirty="0">
              <a:latin typeface="DejaVu Sans"/>
              <a:cs typeface="DejaVu Sans"/>
            </a:endParaRP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endParaRPr lang="uk-UA" sz="1600" dirty="0">
              <a:latin typeface="DejaVu Sans"/>
              <a:cs typeface="DejaVu Sans"/>
            </a:endParaRP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endParaRPr lang="uk-UA" sz="1600" b="1" spc="-5" dirty="0">
              <a:latin typeface="DejaVu Sans"/>
              <a:cs typeface="DejaVu Sans"/>
            </a:endParaRPr>
          </a:p>
          <a:p>
            <a:pPr marL="12700" marR="5080">
              <a:lnSpc>
                <a:spcPts val="1910"/>
              </a:lnSpc>
              <a:spcBef>
                <a:spcPts val="170"/>
              </a:spcBef>
            </a:pPr>
            <a:endParaRPr sz="1600" dirty="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00" y="2513747"/>
            <a:ext cx="2803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>
              <a:spcBef>
                <a:spcPts val="100"/>
              </a:spcBef>
            </a:pPr>
            <a:r>
              <a:rPr lang="uk-UA" sz="1600" b="1" spc="-10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Зруйновано</a:t>
            </a:r>
            <a:r>
              <a:rPr lang="uk-UA" sz="1600" spc="-10" dirty="0">
                <a:solidFill>
                  <a:srgbClr val="BF0000"/>
                </a:solidFill>
                <a:latin typeface="DejaVu Sans"/>
                <a:cs typeface="DejaVu Sans"/>
              </a:rPr>
              <a:t> 13 б</a:t>
            </a:r>
            <a:r>
              <a:rPr sz="1600" spc="-10" dirty="0" err="1">
                <a:solidFill>
                  <a:srgbClr val="BF0000"/>
                </a:solidFill>
                <a:latin typeface="DejaVu Sans"/>
                <a:cs typeface="DejaVu Sans"/>
              </a:rPr>
              <a:t>удинків</a:t>
            </a:r>
            <a:endParaRPr sz="1600" dirty="0">
              <a:latin typeface="DejaVu Sans"/>
              <a:cs typeface="DejaVu Sans"/>
            </a:endParaRPr>
          </a:p>
          <a:p>
            <a:pPr marL="38100" marR="596265" indent="4445"/>
            <a:r>
              <a:rPr sz="1600" b="1" spc="-10" dirty="0" err="1">
                <a:solidFill>
                  <a:srgbClr val="001F5F"/>
                </a:solidFill>
                <a:latin typeface="DejaVu Sans"/>
                <a:cs typeface="DejaVu Sans"/>
              </a:rPr>
              <a:t>Пошкоджено</a:t>
            </a:r>
            <a:r>
              <a:rPr sz="1600" b="1" spc="-10" dirty="0">
                <a:solidFill>
                  <a:srgbClr val="001F5F"/>
                </a:solidFill>
                <a:latin typeface="DejaVu Sans"/>
                <a:cs typeface="DejaVu Sans"/>
              </a:rPr>
              <a:t>  </a:t>
            </a:r>
            <a:endParaRPr lang="uk-UA" sz="1600" b="1" spc="-10" dirty="0">
              <a:solidFill>
                <a:srgbClr val="001F5F"/>
              </a:solidFill>
              <a:latin typeface="DejaVu Sans"/>
              <a:cs typeface="DejaVu Sans"/>
            </a:endParaRPr>
          </a:p>
          <a:p>
            <a:pPr marL="38100" marR="596265" indent="4445"/>
            <a:r>
              <a:rPr sz="1600" b="1" dirty="0">
                <a:solidFill>
                  <a:srgbClr val="BF0000"/>
                </a:solidFill>
                <a:latin typeface="DejaVu Sans"/>
                <a:cs typeface="DejaVu Sans"/>
              </a:rPr>
              <a:t>1437 </a:t>
            </a:r>
            <a:r>
              <a:rPr sz="2100" spc="-7" baseline="1984" dirty="0">
                <a:latin typeface="Arial"/>
                <a:cs typeface="Arial"/>
              </a:rPr>
              <a:t>житлових</a:t>
            </a:r>
            <a:r>
              <a:rPr sz="2100" spc="-262" baseline="1984" dirty="0">
                <a:latin typeface="Arial"/>
                <a:cs typeface="Arial"/>
              </a:rPr>
              <a:t> </a:t>
            </a:r>
            <a:r>
              <a:rPr sz="2100" spc="-7" baseline="1984" dirty="0">
                <a:latin typeface="Arial"/>
                <a:cs typeface="Arial"/>
              </a:rPr>
              <a:t>будинків</a:t>
            </a:r>
            <a:endParaRPr sz="2100" baseline="1984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698" y="3279152"/>
            <a:ext cx="167005" cy="473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64"/>
              </a:lnSpc>
              <a:spcBef>
                <a:spcPts val="95"/>
              </a:spcBef>
            </a:pPr>
            <a:r>
              <a:rPr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3</a:t>
            </a:r>
            <a:endParaRPr sz="1600" dirty="0">
              <a:latin typeface="DejaVu Sans"/>
              <a:cs typeface="DejaVu Sans"/>
            </a:endParaRPr>
          </a:p>
          <a:p>
            <a:pPr marL="12700">
              <a:lnSpc>
                <a:spcPts val="1764"/>
              </a:lnSpc>
            </a:pPr>
            <a:r>
              <a:rPr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8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901" y="3242368"/>
            <a:ext cx="2193925" cy="726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25" marR="5080" indent="-10160">
              <a:lnSpc>
                <a:spcPct val="108900"/>
              </a:lnSpc>
              <a:spcBef>
                <a:spcPts val="130"/>
              </a:spcBef>
            </a:pPr>
            <a:r>
              <a:rPr sz="1400" spc="-5" dirty="0">
                <a:latin typeface="Arial"/>
                <a:cs typeface="Arial"/>
              </a:rPr>
              <a:t>заклади охорони здоров’я  </a:t>
            </a:r>
            <a:r>
              <a:rPr sz="1400" dirty="0">
                <a:latin typeface="DejaVu Sans"/>
                <a:cs typeface="DejaVu Sans"/>
              </a:rPr>
              <a:t>закладів освіти  </a:t>
            </a:r>
            <a:r>
              <a:rPr sz="1400" spc="-5" dirty="0">
                <a:latin typeface="DejaVu Sans"/>
                <a:cs typeface="DejaVu Sans"/>
              </a:rPr>
              <a:t>адмінбудинків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698" y="3712235"/>
            <a:ext cx="167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8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179" y="3934714"/>
            <a:ext cx="661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8</a:t>
            </a:r>
            <a:r>
              <a:rPr sz="1600" b="1" spc="-85" dirty="0">
                <a:solidFill>
                  <a:srgbClr val="BF0000"/>
                </a:solidFill>
                <a:latin typeface="DejaVu Sans"/>
                <a:cs typeface="DejaVu Sans"/>
              </a:rPr>
              <a:t> </a:t>
            </a:r>
            <a:r>
              <a:rPr sz="1600" b="1" dirty="0">
                <a:solidFill>
                  <a:srgbClr val="BF0000"/>
                </a:solidFill>
                <a:latin typeface="DejaVu Sans"/>
                <a:cs typeface="DejaVu Sans"/>
              </a:rPr>
              <a:t>978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0494" y="3950919"/>
            <a:ext cx="434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вік</a:t>
            </a:r>
            <a:r>
              <a:rPr sz="1400" spc="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280" y="4197985"/>
            <a:ext cx="591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BF0000"/>
                </a:solidFill>
                <a:latin typeface="DejaVu Sans"/>
                <a:cs typeface="DejaVu Sans"/>
              </a:rPr>
              <a:t>1</a:t>
            </a:r>
            <a:r>
              <a:rPr sz="1600" b="1" dirty="0">
                <a:solidFill>
                  <a:srgbClr val="BF0000"/>
                </a:solidFill>
                <a:latin typeface="DejaVu Sans"/>
                <a:cs typeface="DejaVu Sans"/>
              </a:rPr>
              <a:t>43</a:t>
            </a:r>
            <a:r>
              <a:rPr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1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9540" y="4227830"/>
            <a:ext cx="1127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кв.м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покрівлі</a:t>
            </a:r>
            <a:r>
              <a:rPr sz="1400" spc="-5" dirty="0">
                <a:latin typeface="DejaVu Sans"/>
                <a:cs typeface="DejaVu Sans"/>
              </a:rPr>
              <a:t>,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2381" y="1754200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DejaVu Sans"/>
                <a:cs typeface="DejaVu Sans"/>
              </a:rPr>
              <a:t>з </a:t>
            </a:r>
            <a:r>
              <a:rPr sz="1600" spc="-10" dirty="0">
                <a:latin typeface="DejaVu Sans"/>
                <a:cs typeface="DejaVu Sans"/>
              </a:rPr>
              <a:t>резервного</a:t>
            </a:r>
            <a:r>
              <a:rPr sz="1600" spc="-70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DejaVu Sans"/>
                <a:cs typeface="DejaVu Sans"/>
              </a:rPr>
              <a:t>фонду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62381" y="1919071"/>
            <a:ext cx="1579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DejaVu Sans"/>
                <a:cs typeface="DejaVu Sans"/>
              </a:rPr>
              <a:t>держбюджету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88138" y="1331466"/>
            <a:ext cx="2886710" cy="32508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600" b="1" spc="-10" dirty="0">
                <a:solidFill>
                  <a:srgbClr val="001F5F"/>
                </a:solidFill>
                <a:latin typeface="DejaVu Sans"/>
                <a:cs typeface="DejaVu Sans"/>
              </a:rPr>
              <a:t>На ліквідацію</a:t>
            </a:r>
            <a:r>
              <a:rPr sz="1600" b="1" spc="-35" dirty="0">
                <a:solidFill>
                  <a:srgbClr val="001F5F"/>
                </a:solidFill>
                <a:latin typeface="DejaVu Sans"/>
                <a:cs typeface="DejaVu Sans"/>
              </a:rPr>
              <a:t> </a:t>
            </a:r>
            <a:r>
              <a:rPr sz="1600" b="1" spc="-10" dirty="0" err="1">
                <a:solidFill>
                  <a:srgbClr val="001F5F"/>
                </a:solidFill>
                <a:latin typeface="DejaVu Sans"/>
                <a:cs typeface="DejaVu Sans"/>
              </a:rPr>
              <a:t>виділено</a:t>
            </a:r>
            <a:r>
              <a:rPr sz="1600" b="1" spc="-10" dirty="0">
                <a:solidFill>
                  <a:srgbClr val="001F5F"/>
                </a:solidFill>
                <a:latin typeface="DejaVu Sans"/>
                <a:cs typeface="DejaVu Sans"/>
              </a:rPr>
              <a:t>: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1456" y="2369185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DejaVu Sans"/>
                <a:cs typeface="DejaVu Sans"/>
              </a:rPr>
              <a:t>з </a:t>
            </a:r>
            <a:r>
              <a:rPr sz="1600" spc="-10" dirty="0">
                <a:latin typeface="DejaVu Sans"/>
                <a:cs typeface="DejaVu Sans"/>
              </a:rPr>
              <a:t>резервного</a:t>
            </a:r>
            <a:r>
              <a:rPr sz="1600" spc="-70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DejaVu Sans"/>
                <a:cs typeface="DejaVu Sans"/>
              </a:rPr>
              <a:t>фонду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99300" y="2638425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DejaVu Sans"/>
                <a:cs typeface="DejaVu Sans"/>
              </a:rPr>
              <a:t>обласного</a:t>
            </a:r>
            <a:r>
              <a:rPr sz="1600" spc="-50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DejaVu Sans"/>
                <a:cs typeface="DejaVu Sans"/>
              </a:rPr>
              <a:t>бюджету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3130" y="1712865"/>
            <a:ext cx="1499970" cy="81881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18745">
              <a:lnSpc>
                <a:spcPct val="150000"/>
              </a:lnSpc>
              <a:spcBef>
                <a:spcPts val="325"/>
              </a:spcBef>
            </a:pPr>
            <a:r>
              <a:rPr lang="uk-UA" sz="1600" b="1" spc="-10" dirty="0">
                <a:solidFill>
                  <a:srgbClr val="BF0000"/>
                </a:solidFill>
                <a:latin typeface="DejaVu Sans"/>
                <a:cs typeface="DejaVu Sans"/>
              </a:rPr>
              <a:t>100 </a:t>
            </a:r>
            <a:r>
              <a:rPr sz="1600" b="1" dirty="0" err="1">
                <a:solidFill>
                  <a:srgbClr val="BF0000"/>
                </a:solidFill>
                <a:latin typeface="DejaVu Sans"/>
                <a:cs typeface="DejaVu Sans"/>
              </a:rPr>
              <a:t>млн</a:t>
            </a:r>
            <a:r>
              <a:rPr sz="1600" b="1" dirty="0">
                <a:solidFill>
                  <a:srgbClr val="BF0000"/>
                </a:solidFill>
                <a:latin typeface="DejaVu Sans"/>
                <a:cs typeface="DejaVu Sans"/>
              </a:rPr>
              <a:t>.</a:t>
            </a:r>
            <a:r>
              <a:rPr sz="1600" b="1" spc="-85" dirty="0">
                <a:solidFill>
                  <a:srgbClr val="BF0000"/>
                </a:solidFill>
                <a:latin typeface="DejaVu Sans"/>
                <a:cs typeface="DejaVu Sans"/>
              </a:rPr>
              <a:t> </a:t>
            </a:r>
            <a:r>
              <a:rPr lang="uk-UA" sz="1600" b="1" dirty="0">
                <a:solidFill>
                  <a:srgbClr val="BF0000"/>
                </a:solidFill>
                <a:latin typeface="DejaVu Sans"/>
                <a:cs typeface="DejaVu Sans"/>
              </a:rPr>
              <a:t>г</a:t>
            </a:r>
            <a:r>
              <a:rPr sz="1600" b="1" dirty="0" err="1">
                <a:solidFill>
                  <a:srgbClr val="BF0000"/>
                </a:solidFill>
                <a:latin typeface="DejaVu Sans"/>
                <a:cs typeface="DejaVu Sans"/>
              </a:rPr>
              <a:t>рн</a:t>
            </a:r>
            <a:endParaRPr lang="uk-UA" sz="1600" b="1" dirty="0">
              <a:solidFill>
                <a:srgbClr val="BF0000"/>
              </a:solidFill>
              <a:latin typeface="DejaVu Sans"/>
              <a:cs typeface="DejaVu Sans"/>
            </a:endParaRPr>
          </a:p>
          <a:p>
            <a:pPr marL="118745">
              <a:lnSpc>
                <a:spcPct val="150000"/>
              </a:lnSpc>
              <a:spcBef>
                <a:spcPts val="325"/>
              </a:spcBef>
            </a:pPr>
            <a:r>
              <a:rPr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2,8</a:t>
            </a:r>
            <a:r>
              <a:rPr lang="uk-UA" sz="1600" b="1" spc="-5" dirty="0">
                <a:solidFill>
                  <a:srgbClr val="BF0000"/>
                </a:solidFill>
                <a:latin typeface="DejaVu Sans"/>
                <a:cs typeface="DejaVu Sans"/>
              </a:rPr>
              <a:t> </a:t>
            </a:r>
            <a:r>
              <a:rPr sz="1600" b="1" dirty="0" err="1">
                <a:solidFill>
                  <a:srgbClr val="BF0000"/>
                </a:solidFill>
                <a:latin typeface="DejaVu Sans"/>
                <a:cs typeface="DejaVu Sans"/>
              </a:rPr>
              <a:t>млн</a:t>
            </a:r>
            <a:r>
              <a:rPr sz="1600" b="1" dirty="0">
                <a:solidFill>
                  <a:srgbClr val="BF0000"/>
                </a:solidFill>
                <a:latin typeface="DejaVu Sans"/>
                <a:cs typeface="DejaVu Sans"/>
              </a:rPr>
              <a:t>.</a:t>
            </a:r>
            <a:r>
              <a:rPr sz="1600" b="1" spc="-95" dirty="0">
                <a:solidFill>
                  <a:srgbClr val="BF0000"/>
                </a:solidFill>
                <a:latin typeface="DejaVu Sans"/>
                <a:cs typeface="DejaVu Sans"/>
              </a:rPr>
              <a:t> </a:t>
            </a:r>
            <a:r>
              <a:rPr sz="1600" b="1" dirty="0">
                <a:solidFill>
                  <a:srgbClr val="BF0000"/>
                </a:solidFill>
                <a:latin typeface="DejaVu Sans"/>
                <a:cs typeface="DejaVu Sans"/>
              </a:rPr>
              <a:t>грн.</a:t>
            </a:r>
            <a:endParaRPr sz="1600" dirty="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41335" y="346582"/>
            <a:ext cx="70675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640" marR="5080" indent="-663575">
              <a:lnSpc>
                <a:spcPct val="100000"/>
              </a:lnSpc>
              <a:spcBef>
                <a:spcPts val="100"/>
              </a:spcBef>
              <a:tabLst>
                <a:tab pos="4037329" algn="l"/>
              </a:tabLst>
            </a:pPr>
            <a:r>
              <a:rPr sz="2000" spc="-5" dirty="0">
                <a:solidFill>
                  <a:srgbClr val="001F5F"/>
                </a:solidFill>
              </a:rPr>
              <a:t>Ліквідація</a:t>
            </a:r>
            <a:r>
              <a:rPr sz="2000" spc="3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надзвичайної</a:t>
            </a:r>
            <a:r>
              <a:rPr sz="2000" spc="30" dirty="0">
                <a:solidFill>
                  <a:srgbClr val="001F5F"/>
                </a:solidFill>
              </a:rPr>
              <a:t> </a:t>
            </a:r>
            <a:r>
              <a:rPr sz="2000" spc="-5" dirty="0">
                <a:solidFill>
                  <a:srgbClr val="001F5F"/>
                </a:solidFill>
              </a:rPr>
              <a:t>ситуації,	спричиненої </a:t>
            </a:r>
            <a:r>
              <a:rPr sz="2000" dirty="0">
                <a:solidFill>
                  <a:srgbClr val="001F5F"/>
                </a:solidFill>
              </a:rPr>
              <a:t>вибухами на  </a:t>
            </a:r>
            <a:r>
              <a:rPr sz="2000" spc="-5" dirty="0">
                <a:solidFill>
                  <a:srgbClr val="001F5F"/>
                </a:solidFill>
              </a:rPr>
              <a:t>об’єктах </a:t>
            </a:r>
            <a:r>
              <a:rPr sz="2000" dirty="0">
                <a:solidFill>
                  <a:srgbClr val="001F5F"/>
                </a:solidFill>
              </a:rPr>
              <a:t>військової частини А1119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м.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Калинівка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4998" y="1252816"/>
            <a:ext cx="9449435" cy="5992495"/>
            <a:chOff x="314998" y="1252816"/>
            <a:chExt cx="9449435" cy="5992495"/>
          </a:xfrm>
        </p:grpSpPr>
        <p:sp>
          <p:nvSpPr>
            <p:cNvPr id="23" name="object 23"/>
            <p:cNvSpPr/>
            <p:nvPr/>
          </p:nvSpPr>
          <p:spPr>
            <a:xfrm>
              <a:off x="314998" y="5255653"/>
              <a:ext cx="1671485" cy="19882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75840" y="5230812"/>
              <a:ext cx="2791079" cy="2013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2358" y="3936974"/>
              <a:ext cx="1671485" cy="1206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8278" y="1252816"/>
              <a:ext cx="981722" cy="1266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9639" y="4409656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30099" y="4457350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0099" y="4533671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9639" y="460044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0099" y="4648149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39639" y="471493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39639" y="4753089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0099" y="4800790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30099" y="4877111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39639" y="4943893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39639" y="498205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39639" y="502020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39639" y="5058371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30099" y="5106073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39639" y="5172849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30099" y="5220551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39639" y="528732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30099" y="5335028"/>
              <a:ext cx="19685" cy="76835"/>
            </a:xfrm>
            <a:custGeom>
              <a:avLst/>
              <a:gdLst/>
              <a:ahLst/>
              <a:cxnLst/>
              <a:rect l="l" t="t" r="r" b="b"/>
              <a:pathLst>
                <a:path w="19685" h="76835">
                  <a:moveTo>
                    <a:pt x="0" y="0"/>
                  </a:moveTo>
                  <a:lnTo>
                    <a:pt x="19079" y="0"/>
                  </a:lnTo>
                </a:path>
                <a:path w="19685" h="76835">
                  <a:moveTo>
                    <a:pt x="0" y="38163"/>
                  </a:moveTo>
                  <a:lnTo>
                    <a:pt x="19079" y="38163"/>
                  </a:lnTo>
                </a:path>
                <a:path w="19685" h="76835">
                  <a:moveTo>
                    <a:pt x="0" y="76326"/>
                  </a:moveTo>
                  <a:lnTo>
                    <a:pt x="19079" y="76326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39639" y="543996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39639" y="5478132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39639" y="5516295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30099" y="5563990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0099" y="5640311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39639" y="570708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30099" y="5754789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39639" y="582157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39639" y="5859729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30099" y="5907430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30099" y="5983751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30099" y="6060071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39639" y="612684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39639" y="6165011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39639" y="6203175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39639" y="624133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39639" y="6279489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30099" y="6327190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5">
                  <a:moveTo>
                    <a:pt x="0" y="0"/>
                  </a:moveTo>
                  <a:lnTo>
                    <a:pt x="19079" y="0"/>
                  </a:lnTo>
                </a:path>
                <a:path w="19685" h="38735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39639" y="639396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39639" y="6432131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39639" y="6470294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5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39639" y="650845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39639" y="654660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39639" y="6584772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39639" y="6622935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30099" y="6670630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4">
                  <a:moveTo>
                    <a:pt x="0" y="0"/>
                  </a:moveTo>
                  <a:lnTo>
                    <a:pt x="19079" y="0"/>
                  </a:lnTo>
                </a:path>
                <a:path w="19685" h="38734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39639" y="6737413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39639" y="677557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39639" y="6813727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39639" y="6851891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37"/>
                  </a:moveTo>
                  <a:lnTo>
                    <a:pt x="9539" y="9537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30099" y="6899592"/>
              <a:ext cx="19685" cy="38735"/>
            </a:xfrm>
            <a:custGeom>
              <a:avLst/>
              <a:gdLst/>
              <a:ahLst/>
              <a:cxnLst/>
              <a:rect l="l" t="t" r="r" b="b"/>
              <a:pathLst>
                <a:path w="19685" h="38734">
                  <a:moveTo>
                    <a:pt x="0" y="0"/>
                  </a:moveTo>
                  <a:lnTo>
                    <a:pt x="19079" y="0"/>
                  </a:lnTo>
                </a:path>
                <a:path w="19685" h="38734">
                  <a:moveTo>
                    <a:pt x="0" y="38163"/>
                  </a:moveTo>
                  <a:lnTo>
                    <a:pt x="19079" y="38163"/>
                  </a:lnTo>
                </a:path>
              </a:pathLst>
            </a:custGeom>
            <a:ln w="190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39639" y="6966368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h="19684">
                  <a:moveTo>
                    <a:pt x="-9539" y="9544"/>
                  </a:moveTo>
                  <a:lnTo>
                    <a:pt x="9539" y="9544"/>
                  </a:lnTo>
                </a:path>
              </a:pathLst>
            </a:custGeom>
            <a:ln w="1908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39639" y="70045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4">
                  <a:moveTo>
                    <a:pt x="-9539" y="177"/>
                  </a:moveTo>
                  <a:lnTo>
                    <a:pt x="9539" y="177"/>
                  </a:lnTo>
                </a:path>
              </a:pathLst>
            </a:custGeom>
            <a:ln w="19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02042" y="4265663"/>
              <a:ext cx="2262225" cy="14313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16309" y="5827331"/>
              <a:ext cx="2249271" cy="14176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22358" y="2576906"/>
              <a:ext cx="1671472" cy="11519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12359" y="4244060"/>
              <a:ext cx="2253233" cy="15037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11034" y="5798896"/>
              <a:ext cx="2253233" cy="1435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137775" cy="7512684"/>
            <a:chOff x="-28892" y="47167"/>
            <a:chExt cx="10137775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10016274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7490"/>
              <a:ext cx="10079990" cy="1905"/>
            </a:xfrm>
            <a:custGeom>
              <a:avLst/>
              <a:gdLst/>
              <a:ahLst/>
              <a:cxnLst/>
              <a:rect l="l" t="t" r="r" b="b"/>
              <a:pathLst>
                <a:path w="10079990" h="1905">
                  <a:moveTo>
                    <a:pt x="0" y="0"/>
                  </a:moveTo>
                  <a:lnTo>
                    <a:pt x="10079634" y="1445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59740" y="454025"/>
            <a:ext cx="9154160" cy="6527800"/>
            <a:chOff x="0" y="18732"/>
            <a:chExt cx="9154160" cy="6527800"/>
          </a:xfrm>
        </p:grpSpPr>
        <p:sp>
          <p:nvSpPr>
            <p:cNvPr id="7" name="object 7"/>
            <p:cNvSpPr/>
            <p:nvPr/>
          </p:nvSpPr>
          <p:spPr>
            <a:xfrm>
              <a:off x="0" y="18732"/>
              <a:ext cx="1079995" cy="11329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1317" y="4490288"/>
              <a:ext cx="3244684" cy="19893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2005" y="4463656"/>
              <a:ext cx="3322078" cy="2082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2735" y="1398155"/>
            <a:ext cx="26187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6660" algn="l"/>
              </a:tabLst>
            </a:pPr>
            <a:r>
              <a:rPr sz="2800" b="1" spc="-10" dirty="0">
                <a:solidFill>
                  <a:srgbClr val="007F00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007F00"/>
                </a:solidFill>
                <a:latin typeface="Arial"/>
                <a:cs typeface="Arial"/>
              </a:rPr>
              <a:t>ВА</a:t>
            </a:r>
            <a:r>
              <a:rPr sz="2800" b="1" spc="-10" dirty="0">
                <a:solidFill>
                  <a:srgbClr val="007F00"/>
                </a:solidFill>
                <a:latin typeface="Arial"/>
                <a:cs typeface="Arial"/>
              </a:rPr>
              <a:t>К</a:t>
            </a:r>
            <a:r>
              <a:rPr sz="2800" b="1" spc="-5" dirty="0">
                <a:solidFill>
                  <a:srgbClr val="007F00"/>
                </a:solidFill>
                <a:latin typeface="Arial"/>
                <a:cs typeface="Arial"/>
              </a:rPr>
              <a:t>У</a:t>
            </a:r>
            <a:r>
              <a:rPr sz="2800" b="1" spc="-15" dirty="0">
                <a:solidFill>
                  <a:srgbClr val="007F00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007F00"/>
                </a:solidFill>
                <a:latin typeface="Arial"/>
                <a:cs typeface="Arial"/>
              </a:rPr>
              <a:t>Ц</a:t>
            </a:r>
            <a:r>
              <a:rPr sz="2800" b="1" spc="5" dirty="0">
                <a:solidFill>
                  <a:srgbClr val="007F00"/>
                </a:solidFill>
                <a:latin typeface="Arial"/>
                <a:cs typeface="Arial"/>
              </a:rPr>
              <a:t>І</a:t>
            </a:r>
            <a:r>
              <a:rPr sz="2800" b="1" dirty="0">
                <a:solidFill>
                  <a:srgbClr val="007F00"/>
                </a:solidFill>
                <a:latin typeface="Arial"/>
                <a:cs typeface="Arial"/>
              </a:rPr>
              <a:t>Я	-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8141" y="1398155"/>
            <a:ext cx="5004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4915" algn="l"/>
                <a:tab pos="4586605" algn="l"/>
              </a:tabLst>
            </a:pP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рган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ізо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е	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я	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ч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2735" y="1794522"/>
            <a:ext cx="8428355" cy="850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395"/>
              </a:spcBef>
              <a:tabLst>
                <a:tab pos="1835785" algn="l"/>
                <a:tab pos="2075180" algn="l"/>
                <a:tab pos="2253615" algn="l"/>
                <a:tab pos="3160395" algn="l"/>
                <a:tab pos="3916679" algn="l"/>
                <a:tab pos="5503545" algn="l"/>
                <a:tab pos="5928360" algn="l"/>
                <a:tab pos="6972300" algn="l"/>
                <a:tab pos="7073900" algn="l"/>
                <a:tab pos="7683500" algn="l"/>
              </a:tabLst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виве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я	із	зо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и	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адз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ч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йн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ої	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ц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і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ї	а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о	з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и 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можлив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о		у</a:t>
            </a:r>
            <a:r>
              <a:rPr sz="2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аж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нн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я	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еле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я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,	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я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кщ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о		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вини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є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735" y="2984322"/>
            <a:ext cx="714120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5090" algn="l"/>
                <a:tab pos="3137535" algn="l"/>
                <a:tab pos="5457825" algn="l"/>
              </a:tabLst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матеріальних	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і	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культурних	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цінностей,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2735" y="2588310"/>
            <a:ext cx="8428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240"/>
              </a:lnSpc>
              <a:spcBef>
                <a:spcPts val="100"/>
              </a:spcBef>
              <a:tabLst>
                <a:tab pos="1541780" algn="l"/>
                <a:tab pos="2625090" algn="l"/>
                <a:tab pos="4065904" algn="l"/>
                <a:tab pos="4962525" algn="l"/>
                <a:tab pos="6870065" algn="l"/>
                <a:tab pos="7409180" algn="l"/>
              </a:tabLst>
            </a:pP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за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ро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а	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й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ого	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тт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ю	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бо	з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ров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’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,	а	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ож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ts val="3240"/>
              </a:lnSpc>
            </a:pP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я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735" y="3400425"/>
            <a:ext cx="7670800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85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виникає 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загроза їх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пошкодження 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або</a:t>
            </a:r>
            <a:r>
              <a:rPr sz="28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знищення</a:t>
            </a:r>
            <a:endParaRPr sz="2800" dirty="0">
              <a:latin typeface="Times New Roman"/>
              <a:cs typeface="Times New Roman"/>
            </a:endParaRPr>
          </a:p>
          <a:p>
            <a:pPr marL="955675">
              <a:lnSpc>
                <a:spcPts val="2325"/>
              </a:lnSpc>
            </a:pPr>
            <a:endParaRPr lang="uk-UA" sz="2000" b="1" i="1" dirty="0">
              <a:solidFill>
                <a:srgbClr val="1D6938"/>
              </a:solidFill>
              <a:latin typeface="Times New Roman"/>
              <a:cs typeface="Times New Roman"/>
            </a:endParaRPr>
          </a:p>
          <a:p>
            <a:pPr marL="955675">
              <a:lnSpc>
                <a:spcPts val="2325"/>
              </a:lnSpc>
            </a:pPr>
            <a:r>
              <a:rPr sz="2000" b="1" i="1" dirty="0">
                <a:solidFill>
                  <a:srgbClr val="1D6938"/>
                </a:solidFill>
                <a:latin typeface="Times New Roman"/>
                <a:cs typeface="Times New Roman"/>
              </a:rPr>
              <a:t>(Кодекс цивільного захисту України, стаття 2, пункт</a:t>
            </a:r>
            <a:r>
              <a:rPr sz="2000" b="1" i="1" spc="-20" dirty="0">
                <a:solidFill>
                  <a:srgbClr val="1D6938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1D6938"/>
                </a:solidFill>
                <a:latin typeface="Times New Roman"/>
                <a:cs typeface="Times New Roman"/>
              </a:rPr>
              <a:t>7)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31750"/>
            <a:ext cx="10113010" cy="7559675"/>
            <a:chOff x="-28892" y="12"/>
            <a:chExt cx="1011301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079634" cy="7559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8584"/>
              <a:ext cx="10055225" cy="1905"/>
            </a:xfrm>
            <a:custGeom>
              <a:avLst/>
              <a:gdLst/>
              <a:ahLst/>
              <a:cxnLst/>
              <a:rect l="l" t="t" r="r" b="b"/>
              <a:pathLst>
                <a:path w="10055225" h="1904">
                  <a:moveTo>
                    <a:pt x="0" y="0"/>
                  </a:moveTo>
                  <a:lnTo>
                    <a:pt x="10054805" y="1429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6739" y="163715"/>
            <a:ext cx="66846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sp>
        <p:nvSpPr>
          <p:cNvPr id="6" name="object 6"/>
          <p:cNvSpPr/>
          <p:nvPr/>
        </p:nvSpPr>
        <p:spPr>
          <a:xfrm>
            <a:off x="144005" y="51854"/>
            <a:ext cx="615962" cy="595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4095" y="793711"/>
            <a:ext cx="8079805" cy="981037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algn="just">
              <a:lnSpc>
                <a:spcPct val="93000"/>
              </a:lnSpc>
              <a:spcBef>
                <a:spcPts val="284"/>
              </a:spcBef>
              <a:tabLst>
                <a:tab pos="5476875" algn="l"/>
              </a:tabLst>
            </a:pPr>
            <a:r>
              <a:rPr sz="2200" b="1" spc="-5" dirty="0">
                <a:solidFill>
                  <a:srgbClr val="F00C0B"/>
                </a:solidFill>
                <a:latin typeface="Arial"/>
                <a:cs typeface="Arial"/>
              </a:rPr>
              <a:t>Залежно </a:t>
            </a:r>
            <a:r>
              <a:rPr sz="2200" b="1" spc="-10" dirty="0">
                <a:solidFill>
                  <a:srgbClr val="F00C0B"/>
                </a:solidFill>
                <a:latin typeface="Arial"/>
                <a:cs typeface="Arial"/>
              </a:rPr>
              <a:t>від </a:t>
            </a:r>
            <a:r>
              <a:rPr sz="2200" b="1" spc="-5" dirty="0">
                <a:solidFill>
                  <a:srgbClr val="F00C0B"/>
                </a:solidFill>
                <a:latin typeface="Arial"/>
                <a:cs typeface="Arial"/>
              </a:rPr>
              <a:t>обстановки,</a:t>
            </a:r>
            <a:r>
              <a:rPr sz="2200" b="1" spc="60" dirty="0">
                <a:solidFill>
                  <a:srgbClr val="F00C0B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що склалася	</a:t>
            </a:r>
            <a:r>
              <a:rPr sz="2200" b="1" dirty="0" err="1">
                <a:solidFill>
                  <a:srgbClr val="007F00"/>
                </a:solidFill>
                <a:latin typeface="Arial"/>
                <a:cs typeface="Arial"/>
              </a:rPr>
              <a:t>під</a:t>
            </a:r>
            <a:r>
              <a:rPr lang="uk-UA" sz="2200" b="1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b="1" spc="-5" dirty="0" err="1">
                <a:solidFill>
                  <a:srgbClr val="007F00"/>
                </a:solidFill>
                <a:latin typeface="Arial"/>
                <a:cs typeface="Arial"/>
              </a:rPr>
              <a:t>час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 НС,</a:t>
            </a:r>
            <a:r>
              <a:rPr lang="uk-UA" sz="2200" b="1" spc="-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b="1" spc="-5" dirty="0" err="1">
                <a:solidFill>
                  <a:srgbClr val="007F00"/>
                </a:solidFill>
                <a:latin typeface="Arial"/>
                <a:cs typeface="Arial"/>
              </a:rPr>
              <a:t>проводиться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Arial"/>
                <a:cs typeface="Arial"/>
              </a:rPr>
              <a:t>загальна 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або </a:t>
            </a:r>
            <a:r>
              <a:rPr sz="2200" b="1" i="1" spc="-5" dirty="0">
                <a:solidFill>
                  <a:srgbClr val="0000FF"/>
                </a:solidFill>
                <a:latin typeface="Arial"/>
                <a:cs typeface="Arial"/>
              </a:rPr>
              <a:t>часткова 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евакуація населення  </a:t>
            </a:r>
            <a:r>
              <a:rPr sz="2200" b="1" spc="-10" dirty="0">
                <a:solidFill>
                  <a:srgbClr val="007F00"/>
                </a:solidFill>
                <a:latin typeface="Arial"/>
                <a:cs typeface="Arial"/>
              </a:rPr>
              <a:t>тимчасового 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або безповоротного</a:t>
            </a:r>
            <a:r>
              <a:rPr sz="2200" b="1" spc="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7F00"/>
                </a:solidFill>
                <a:latin typeface="Arial"/>
                <a:cs typeface="Arial"/>
              </a:rPr>
              <a:t>характеру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4037" y="1873177"/>
            <a:ext cx="179578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b="1" i="1" spc="-15" dirty="0">
                <a:latin typeface="Times New Roman"/>
                <a:cs typeface="Times New Roman"/>
              </a:rPr>
              <a:t>Е</a:t>
            </a:r>
            <a:r>
              <a:rPr sz="2400" b="1" i="1" spc="-5" dirty="0">
                <a:latin typeface="Times New Roman"/>
                <a:cs typeface="Times New Roman"/>
              </a:rPr>
              <a:t>В</a:t>
            </a:r>
            <a:r>
              <a:rPr sz="2400" b="1" i="1" spc="-15" dirty="0">
                <a:latin typeface="Times New Roman"/>
                <a:cs typeface="Times New Roman"/>
              </a:rPr>
              <a:t>А</a:t>
            </a:r>
            <a:r>
              <a:rPr sz="2400" b="1" i="1" spc="5" dirty="0">
                <a:latin typeface="Times New Roman"/>
                <a:cs typeface="Times New Roman"/>
              </a:rPr>
              <a:t>К</a:t>
            </a:r>
            <a:r>
              <a:rPr sz="2400" b="1" i="1" spc="-10" dirty="0">
                <a:latin typeface="Times New Roman"/>
                <a:cs typeface="Times New Roman"/>
              </a:rPr>
              <a:t>У</a:t>
            </a:r>
            <a:r>
              <a:rPr sz="2400" b="1" i="1" spc="-5" dirty="0">
                <a:latin typeface="Times New Roman"/>
                <a:cs typeface="Times New Roman"/>
              </a:rPr>
              <a:t>А</a:t>
            </a:r>
            <a:r>
              <a:rPr sz="2400" b="1" i="1" dirty="0">
                <a:latin typeface="Times New Roman"/>
                <a:cs typeface="Times New Roman"/>
              </a:rPr>
              <a:t>ЦІЯ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8965" y="1833498"/>
            <a:ext cx="2058035" cy="447675"/>
          </a:xfrm>
          <a:prstGeom prst="rect">
            <a:avLst/>
          </a:prstGeom>
          <a:solidFill>
            <a:srgbClr val="DDDBE5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2825"/>
              </a:lnSpc>
            </a:pPr>
            <a:r>
              <a:rPr sz="2400" b="1" i="1" spc="-5" dirty="0">
                <a:solidFill>
                  <a:srgbClr val="C8201D"/>
                </a:solidFill>
                <a:latin typeface="Times New Roman"/>
                <a:cs typeface="Times New Roman"/>
              </a:rPr>
              <a:t>ЕВАКУАЦІЯ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8002" y="2517307"/>
            <a:ext cx="206438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10"/>
              </a:lnSpc>
            </a:pPr>
            <a:r>
              <a:rPr sz="3300" b="1" spc="-2572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О</a:t>
            </a:r>
            <a:r>
              <a:rPr sz="3300" b="1" spc="-2415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О</a:t>
            </a:r>
            <a:r>
              <a:rPr sz="2200" b="1" spc="-1714" dirty="0">
                <a:latin typeface="Times New Roman"/>
                <a:cs typeface="Times New Roman"/>
              </a:rPr>
              <a:t>О</a:t>
            </a:r>
            <a:r>
              <a:rPr sz="2200" b="1" spc="-114" dirty="0">
                <a:latin typeface="Times New Roman"/>
                <a:cs typeface="Times New Roman"/>
              </a:rPr>
              <a:t>О</a:t>
            </a:r>
            <a:r>
              <a:rPr sz="3300" b="1" spc="-2182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Б</a:t>
            </a:r>
            <a:r>
              <a:rPr sz="3300" b="1" spc="-2032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Б</a:t>
            </a:r>
            <a:r>
              <a:rPr sz="2200" b="1" spc="-1455" dirty="0">
                <a:latin typeface="Times New Roman"/>
                <a:cs typeface="Times New Roman"/>
              </a:rPr>
              <a:t>Б</a:t>
            </a:r>
            <a:r>
              <a:rPr sz="2200" b="1" spc="-110" dirty="0">
                <a:latin typeface="Times New Roman"/>
                <a:cs typeface="Times New Roman"/>
              </a:rPr>
              <a:t>Б</a:t>
            </a:r>
            <a:r>
              <a:rPr sz="3300" b="1" spc="-7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О</a:t>
            </a:r>
            <a:r>
              <a:rPr sz="3300" b="1" spc="-4770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В</a:t>
            </a:r>
            <a:r>
              <a:rPr sz="3300" b="1" spc="-7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О</a:t>
            </a:r>
            <a:r>
              <a:rPr sz="3300" b="1" spc="-4612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В</a:t>
            </a:r>
            <a:r>
              <a:rPr sz="2200" b="1" spc="-5" dirty="0">
                <a:latin typeface="Times New Roman"/>
                <a:cs typeface="Times New Roman"/>
              </a:rPr>
              <a:t>О</a:t>
            </a:r>
            <a:r>
              <a:rPr sz="2200" b="1" spc="-3180" dirty="0">
                <a:latin typeface="Times New Roman"/>
                <a:cs typeface="Times New Roman"/>
              </a:rPr>
              <a:t>В</a:t>
            </a:r>
            <a:r>
              <a:rPr sz="2200" b="1" spc="-5" dirty="0">
                <a:latin typeface="Times New Roman"/>
                <a:cs typeface="Times New Roman"/>
              </a:rPr>
              <a:t>О</a:t>
            </a:r>
            <a:r>
              <a:rPr sz="2200" b="1" spc="-110" dirty="0">
                <a:latin typeface="Times New Roman"/>
                <a:cs typeface="Times New Roman"/>
              </a:rPr>
              <a:t>В</a:t>
            </a:r>
            <a:r>
              <a:rPr sz="3300" b="1" spc="-1102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’</a:t>
            </a:r>
            <a:r>
              <a:rPr sz="3300" b="1" spc="-952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’</a:t>
            </a:r>
            <a:r>
              <a:rPr sz="2200" b="1" spc="-735" dirty="0">
                <a:latin typeface="Times New Roman"/>
                <a:cs typeface="Times New Roman"/>
              </a:rPr>
              <a:t>’</a:t>
            </a:r>
            <a:r>
              <a:rPr sz="2200" b="1" spc="-105" dirty="0">
                <a:latin typeface="Times New Roman"/>
                <a:cs typeface="Times New Roman"/>
              </a:rPr>
              <a:t>’</a:t>
            </a:r>
            <a:r>
              <a:rPr sz="3300" b="1" spc="-7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ЯЗ</a:t>
            </a:r>
            <a:r>
              <a:rPr sz="3300" b="1" spc="-6517" baseline="2525" dirty="0">
                <a:solidFill>
                  <a:srgbClr val="753A00"/>
                </a:solidFill>
                <a:latin typeface="Times New Roman"/>
                <a:cs typeface="Times New Roman"/>
              </a:rPr>
              <a:t>К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7998" y="2490489"/>
            <a:ext cx="2304415" cy="405765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620"/>
              </a:lnSpc>
            </a:pPr>
            <a:r>
              <a:rPr sz="2200" b="1" spc="-10" dirty="0">
                <a:solidFill>
                  <a:srgbClr val="753A00"/>
                </a:solidFill>
                <a:latin typeface="Times New Roman"/>
                <a:cs typeface="Times New Roman"/>
              </a:rPr>
              <a:t>ОБОВ’ЯЗКОВА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1996" y="3210781"/>
            <a:ext cx="3200400" cy="2641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400" spc="-160" dirty="0">
                <a:latin typeface="Arial"/>
                <a:cs typeface="Arial"/>
              </a:rPr>
              <a:t>1)1)1) </a:t>
            </a:r>
            <a:r>
              <a:rPr sz="1400" spc="-470" dirty="0">
                <a:latin typeface="Arial"/>
                <a:cs typeface="Arial"/>
              </a:rPr>
              <a:t>ууу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разразразііі </a:t>
            </a:r>
            <a:r>
              <a:rPr sz="1400" spc="-455" dirty="0">
                <a:latin typeface="Arial"/>
                <a:cs typeface="Arial"/>
              </a:rPr>
              <a:t>вввииинннииикккннненененннняяя </a:t>
            </a:r>
            <a:r>
              <a:rPr sz="1400" spc="-380" dirty="0">
                <a:latin typeface="Arial"/>
                <a:cs typeface="Arial"/>
              </a:rPr>
              <a:t> </a:t>
            </a:r>
            <a:r>
              <a:rPr sz="1400" spc="-390" dirty="0">
                <a:latin typeface="Arial"/>
                <a:cs typeface="Arial"/>
              </a:rPr>
              <a:t>зззагагагроророзззиии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авававаріаріаріїїї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430" dirty="0">
                <a:latin typeface="Arial"/>
                <a:cs typeface="Arial"/>
              </a:rPr>
              <a:t>ззз</a:t>
            </a:r>
            <a:endParaRPr sz="1400" dirty="0">
              <a:latin typeface="Arial"/>
              <a:cs typeface="Arial"/>
            </a:endParaRPr>
          </a:p>
          <a:p>
            <a:pPr marR="71755">
              <a:lnSpc>
                <a:spcPts val="1550"/>
              </a:lnSpc>
              <a:spcBef>
                <a:spcPts val="100"/>
              </a:spcBef>
            </a:pPr>
            <a:r>
              <a:rPr sz="1400" spc="-455" dirty="0">
                <a:latin typeface="Arial"/>
                <a:cs typeface="Arial"/>
              </a:rPr>
              <a:t>вввииикккииидддомомом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360" dirty="0">
                <a:latin typeface="Arial"/>
                <a:cs typeface="Arial"/>
              </a:rPr>
              <a:t>радрадрадіііоооакакактттииивввннниииххх </a:t>
            </a:r>
            <a:r>
              <a:rPr sz="1400" spc="-210" dirty="0">
                <a:latin typeface="Arial"/>
                <a:cs typeface="Arial"/>
              </a:rPr>
              <a:t>ііі  </a:t>
            </a:r>
            <a:r>
              <a:rPr sz="1400" spc="-535" dirty="0">
                <a:latin typeface="Arial"/>
                <a:cs typeface="Arial"/>
              </a:rPr>
              <a:t>нннебебебееезззпппечнечнечниииххх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385" dirty="0">
                <a:latin typeface="Arial"/>
                <a:cs typeface="Arial"/>
              </a:rPr>
              <a:t>хххііімммііічнчнчниииххх   </a:t>
            </a:r>
            <a:r>
              <a:rPr sz="1400" spc="-225" dirty="0">
                <a:latin typeface="Arial"/>
                <a:cs typeface="Arial"/>
              </a:rPr>
              <a:t>речовречовречовиииннн</a:t>
            </a:r>
            <a:endParaRPr sz="1400" dirty="0">
              <a:latin typeface="Arial"/>
              <a:cs typeface="Arial"/>
            </a:endParaRPr>
          </a:p>
          <a:p>
            <a:pPr marR="610870">
              <a:lnSpc>
                <a:spcPts val="1560"/>
              </a:lnSpc>
            </a:pPr>
            <a:r>
              <a:rPr sz="1400" spc="-160" dirty="0">
                <a:latin typeface="Arial"/>
                <a:cs typeface="Arial"/>
              </a:rPr>
              <a:t>2)2)2)  </a:t>
            </a:r>
            <a:r>
              <a:rPr sz="1400" spc="-320" dirty="0">
                <a:latin typeface="Arial"/>
                <a:cs typeface="Arial"/>
              </a:rPr>
              <a:t>кккатататасасастттрофрофрофііічнчнчнооогогого  </a:t>
            </a:r>
            <a:r>
              <a:rPr sz="1400" spc="-400" dirty="0">
                <a:latin typeface="Arial"/>
                <a:cs typeface="Arial"/>
              </a:rPr>
              <a:t>зззааатттопопопллленененннняяя </a:t>
            </a:r>
            <a:r>
              <a:rPr sz="1400" spc="-380" dirty="0">
                <a:latin typeface="Arial"/>
                <a:cs typeface="Arial"/>
              </a:rPr>
              <a:t> </a:t>
            </a:r>
            <a:r>
              <a:rPr sz="1400" spc="-350" dirty="0">
                <a:latin typeface="Arial"/>
                <a:cs typeface="Arial"/>
              </a:rPr>
              <a:t>мммііісссцццевевевососостттііі </a:t>
            </a:r>
            <a:r>
              <a:rPr sz="1400" spc="-475" dirty="0">
                <a:latin typeface="Arial"/>
                <a:cs typeface="Arial"/>
              </a:rPr>
              <a:t>тттааа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295" dirty="0">
                <a:latin typeface="Arial"/>
                <a:cs typeface="Arial"/>
              </a:rPr>
              <a:t>ззземемемлллетететрурурусісісіввв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465"/>
              </a:lnSpc>
            </a:pPr>
            <a:r>
              <a:rPr sz="1400" spc="-160" dirty="0">
                <a:latin typeface="Arial"/>
                <a:cs typeface="Arial"/>
              </a:rPr>
              <a:t>3)3)3) </a:t>
            </a:r>
            <a:r>
              <a:rPr sz="1400" spc="-375" dirty="0">
                <a:latin typeface="Arial"/>
                <a:cs typeface="Arial"/>
              </a:rPr>
              <a:t>мммасасасовововиииххх </a:t>
            </a:r>
            <a:r>
              <a:rPr sz="1400" spc="-465" dirty="0">
                <a:latin typeface="Arial"/>
                <a:cs typeface="Arial"/>
              </a:rPr>
              <a:t>лллііісссооовввиииххх </a:t>
            </a:r>
            <a:r>
              <a:rPr sz="1400" spc="-380" dirty="0">
                <a:latin typeface="Arial"/>
                <a:cs typeface="Arial"/>
              </a:rPr>
              <a:t> </a:t>
            </a:r>
            <a:r>
              <a:rPr sz="1400" spc="-430" dirty="0">
                <a:latin typeface="Arial"/>
                <a:cs typeface="Arial"/>
              </a:rPr>
              <a:t>ттторфорфорф’’’яяяннниииххх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spc="-340" dirty="0">
                <a:latin typeface="Arial"/>
                <a:cs typeface="Arial"/>
              </a:rPr>
              <a:t>пппожожожежежеж,,,</a:t>
            </a:r>
            <a:endParaRPr sz="1400" dirty="0">
              <a:latin typeface="Arial"/>
              <a:cs typeface="Arial"/>
            </a:endParaRPr>
          </a:p>
          <a:p>
            <a:pPr marR="488950">
              <a:lnSpc>
                <a:spcPts val="1560"/>
              </a:lnSpc>
              <a:spcBef>
                <a:spcPts val="95"/>
              </a:spcBef>
            </a:pPr>
            <a:r>
              <a:rPr sz="1400" spc="-340" dirty="0">
                <a:latin typeface="Arial"/>
                <a:cs typeface="Arial"/>
              </a:rPr>
              <a:t>зззсусусувввіііввв,,, </a:t>
            </a:r>
            <a:r>
              <a:rPr sz="1400" spc="-495" dirty="0">
                <a:latin typeface="Arial"/>
                <a:cs typeface="Arial"/>
              </a:rPr>
              <a:t>іііннншшшиииххх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340" dirty="0">
                <a:latin typeface="Arial"/>
                <a:cs typeface="Arial"/>
              </a:rPr>
              <a:t>гегегеололологогогііічнчнчниииххх </a:t>
            </a:r>
            <a:r>
              <a:rPr sz="1400" spc="-480" dirty="0">
                <a:latin typeface="Arial"/>
                <a:cs typeface="Arial"/>
              </a:rPr>
              <a:t>тттааа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265" dirty="0" err="1">
                <a:latin typeface="Arial"/>
                <a:cs typeface="Arial"/>
              </a:rPr>
              <a:t>гггііідддрогрогрогеолеолеологіогіогічччннниииххх</a:t>
            </a:r>
            <a:r>
              <a:rPr sz="1400" spc="-265" dirty="0">
                <a:latin typeface="Arial"/>
                <a:cs typeface="Arial"/>
              </a:rPr>
              <a:t>  </a:t>
            </a:r>
            <a:r>
              <a:rPr sz="1400" spc="-575" dirty="0" err="1">
                <a:latin typeface="Arial"/>
                <a:cs typeface="Arial"/>
              </a:rPr>
              <a:t>яяя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2004" y="3168014"/>
            <a:ext cx="3384550" cy="2808605"/>
          </a:xfrm>
          <a:custGeom>
            <a:avLst/>
            <a:gdLst/>
            <a:ahLst/>
            <a:cxnLst/>
            <a:rect l="l" t="t" r="r" b="b"/>
            <a:pathLst>
              <a:path w="3384550" h="2808604">
                <a:moveTo>
                  <a:pt x="3383991" y="0"/>
                </a:moveTo>
                <a:lnTo>
                  <a:pt x="0" y="0"/>
                </a:lnTo>
                <a:lnTo>
                  <a:pt x="0" y="2772003"/>
                </a:lnTo>
                <a:lnTo>
                  <a:pt x="0" y="2807995"/>
                </a:lnTo>
                <a:lnTo>
                  <a:pt x="3383991" y="2807995"/>
                </a:lnTo>
                <a:lnTo>
                  <a:pt x="3383991" y="2772003"/>
                </a:lnTo>
                <a:lnTo>
                  <a:pt x="3383991" y="0"/>
                </a:lnTo>
                <a:close/>
              </a:path>
            </a:pathLst>
          </a:custGeom>
          <a:solidFill>
            <a:srgbClr val="FF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29296" y="3181235"/>
            <a:ext cx="3226435" cy="26690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07950" algn="just">
              <a:lnSpc>
                <a:spcPct val="92500"/>
              </a:lnSpc>
              <a:spcBef>
                <a:spcPts val="225"/>
              </a:spcBef>
              <a:buAutoNum type="arabicParenR"/>
              <a:tabLst>
                <a:tab pos="220979" algn="l"/>
              </a:tabLst>
            </a:pPr>
            <a:r>
              <a:rPr lang="uk-UA" sz="1400" b="1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 </a:t>
            </a:r>
            <a:r>
              <a:rPr sz="1400" b="1" spc="-5" dirty="0">
                <a:latin typeface="Arial"/>
                <a:cs typeface="Arial"/>
              </a:rPr>
              <a:t>разі </a:t>
            </a:r>
            <a:r>
              <a:rPr sz="1400" b="1" dirty="0">
                <a:latin typeface="Arial"/>
                <a:cs typeface="Arial"/>
              </a:rPr>
              <a:t>виникнення </a:t>
            </a:r>
            <a:r>
              <a:rPr sz="1400" b="1" spc="-5" dirty="0">
                <a:latin typeface="Arial"/>
                <a:cs typeface="Arial"/>
              </a:rPr>
              <a:t>загрози аварії  </a:t>
            </a:r>
            <a:r>
              <a:rPr sz="1400" b="1" dirty="0">
                <a:latin typeface="Arial"/>
                <a:cs typeface="Arial"/>
              </a:rPr>
              <a:t>з </a:t>
            </a:r>
            <a:r>
              <a:rPr sz="1400" b="1" spc="-5" dirty="0">
                <a:latin typeface="Arial"/>
                <a:cs typeface="Arial"/>
              </a:rPr>
              <a:t>викидом радіоактивних </a:t>
            </a:r>
            <a:r>
              <a:rPr sz="1400" b="1" dirty="0">
                <a:latin typeface="Arial"/>
                <a:cs typeface="Arial"/>
              </a:rPr>
              <a:t>і  </a:t>
            </a:r>
            <a:r>
              <a:rPr sz="1400" b="1" spc="-5" dirty="0">
                <a:latin typeface="Arial"/>
                <a:cs typeface="Arial"/>
              </a:rPr>
              <a:t>небезпечних </a:t>
            </a:r>
            <a:r>
              <a:rPr sz="1400" b="1" dirty="0" err="1">
                <a:latin typeface="Arial"/>
                <a:cs typeface="Arial"/>
              </a:rPr>
              <a:t>хімічних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речовин</a:t>
            </a:r>
            <a:r>
              <a:rPr lang="uk-UA" sz="1400" b="1" spc="-5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2700" marR="440690" algn="just">
              <a:lnSpc>
                <a:spcPts val="1560"/>
              </a:lnSpc>
              <a:spcBef>
                <a:spcPts val="35"/>
              </a:spcBef>
              <a:buAutoNum type="arabicParenR"/>
              <a:tabLst>
                <a:tab pos="220979" algn="l"/>
              </a:tabLst>
            </a:pPr>
            <a:r>
              <a:rPr sz="1400" b="1" spc="-5" dirty="0">
                <a:latin typeface="Arial"/>
                <a:cs typeface="Arial"/>
              </a:rPr>
              <a:t>катастрофічного затоплення  місцевості </a:t>
            </a:r>
            <a:r>
              <a:rPr sz="1400" b="1" dirty="0" err="1">
                <a:latin typeface="Arial"/>
                <a:cs typeface="Arial"/>
              </a:rPr>
              <a:t>та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землетрусів</a:t>
            </a:r>
            <a:r>
              <a:rPr lang="uk-UA" sz="1400" b="1" spc="-5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376555" indent="-364490" algn="just">
              <a:lnSpc>
                <a:spcPts val="1465"/>
              </a:lnSpc>
              <a:buAutoNum type="arabicParenR"/>
              <a:tabLst>
                <a:tab pos="376555" algn="l"/>
                <a:tab pos="377190" algn="l"/>
                <a:tab pos="1340485" algn="l"/>
                <a:tab pos="2284730" algn="l"/>
              </a:tabLst>
            </a:pPr>
            <a:r>
              <a:rPr sz="1400" b="1" spc="-5" dirty="0">
                <a:latin typeface="Arial"/>
                <a:cs typeface="Arial"/>
              </a:rPr>
              <a:t>масових	лісових,	торф’яних</a:t>
            </a:r>
            <a:endParaRPr sz="1400" dirty="0">
              <a:latin typeface="Arial"/>
              <a:cs typeface="Arial"/>
            </a:endParaRPr>
          </a:p>
          <a:p>
            <a:pPr marL="12700" marR="5715" algn="just">
              <a:lnSpc>
                <a:spcPts val="156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пожеж, зсувів, </a:t>
            </a:r>
            <a:r>
              <a:rPr sz="1400" b="1" dirty="0">
                <a:latin typeface="Arial"/>
                <a:cs typeface="Arial"/>
              </a:rPr>
              <a:t>інших </a:t>
            </a:r>
            <a:r>
              <a:rPr sz="1400" b="1" spc="-5" dirty="0">
                <a:latin typeface="Arial"/>
                <a:cs typeface="Arial"/>
              </a:rPr>
              <a:t>геологічних та  гідрогеологічних явищ </a:t>
            </a:r>
            <a:r>
              <a:rPr sz="1400" b="1" dirty="0">
                <a:latin typeface="Arial"/>
                <a:cs typeface="Arial"/>
              </a:rPr>
              <a:t>і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процесів</a:t>
            </a:r>
            <a:r>
              <a:rPr lang="uk-UA" sz="1400" b="1" spc="-5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226695" indent="-214629" algn="just">
              <a:lnSpc>
                <a:spcPts val="1465"/>
              </a:lnSpc>
              <a:buAutoNum type="arabicParenR" startAt="4"/>
              <a:tabLst>
                <a:tab pos="227329" algn="l"/>
              </a:tabLst>
            </a:pPr>
            <a:r>
              <a:rPr sz="1400" b="1" spc="-5" dirty="0">
                <a:latin typeface="Arial"/>
                <a:cs typeface="Arial"/>
              </a:rPr>
              <a:t>НС </a:t>
            </a:r>
            <a:r>
              <a:rPr sz="1400" b="1" dirty="0">
                <a:latin typeface="Arial"/>
                <a:cs typeface="Arial"/>
              </a:rPr>
              <a:t>на </a:t>
            </a:r>
            <a:r>
              <a:rPr sz="1400" b="1" spc="-5" dirty="0">
                <a:latin typeface="Arial"/>
                <a:cs typeface="Arial"/>
              </a:rPr>
              <a:t>арсеналах, базах</a:t>
            </a:r>
            <a:r>
              <a:rPr sz="1400" b="1" spc="1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(складах)</a:t>
            </a:r>
            <a:endParaRPr sz="1400" dirty="0">
              <a:latin typeface="Arial"/>
              <a:cs typeface="Arial"/>
            </a:endParaRPr>
          </a:p>
          <a:p>
            <a:pPr marL="12700" marR="5715" algn="just">
              <a:lnSpc>
                <a:spcPts val="156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озброєння, ракет, боєприпасів,  </a:t>
            </a:r>
            <a:r>
              <a:rPr sz="1400" b="1" dirty="0">
                <a:latin typeface="Arial"/>
                <a:cs typeface="Arial"/>
              </a:rPr>
              <a:t>інших </a:t>
            </a:r>
            <a:r>
              <a:rPr sz="1400" b="1" spc="-5" dirty="0">
                <a:latin typeface="Arial"/>
                <a:cs typeface="Arial"/>
              </a:rPr>
              <a:t>вибухопожежонебезпечних  об’єктах ЗС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України</a:t>
            </a:r>
            <a:r>
              <a:rPr lang="uk-UA" sz="1400" b="1" dirty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271145" indent="-208915" algn="just">
              <a:lnSpc>
                <a:spcPts val="1530"/>
              </a:lnSpc>
              <a:buAutoNum type="arabicParenR" startAt="5"/>
              <a:tabLst>
                <a:tab pos="271780" algn="l"/>
              </a:tabLst>
            </a:pPr>
            <a:r>
              <a:rPr sz="1400" b="1" spc="-5" dirty="0" err="1">
                <a:latin typeface="Arial"/>
                <a:cs typeface="Arial"/>
              </a:rPr>
              <a:t>збройних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конфліктів</a:t>
            </a:r>
            <a:r>
              <a:rPr lang="uk-UA" sz="1400" b="1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3834" y="2529905"/>
            <a:ext cx="1550035" cy="33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3300" b="1" spc="-1589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З</a:t>
            </a:r>
            <a:r>
              <a:rPr sz="2200" b="1" spc="-100" dirty="0">
                <a:latin typeface="Times New Roman"/>
                <a:cs typeface="Times New Roman"/>
              </a:rPr>
              <a:t>З</a:t>
            </a:r>
            <a:r>
              <a:rPr sz="3300" b="1" spc="-2235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А</a:t>
            </a:r>
            <a:r>
              <a:rPr sz="2200" b="1" spc="-114" dirty="0">
                <a:latin typeface="Times New Roman"/>
                <a:cs typeface="Times New Roman"/>
              </a:rPr>
              <a:t>А</a:t>
            </a:r>
            <a:r>
              <a:rPr sz="3300" b="1" spc="-7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Г</a:t>
            </a:r>
            <a:r>
              <a:rPr sz="3300" b="1" spc="-4334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Г</a:t>
            </a:r>
            <a:r>
              <a:rPr sz="2200" b="1" spc="-114" dirty="0">
                <a:latin typeface="Times New Roman"/>
                <a:cs typeface="Times New Roman"/>
              </a:rPr>
              <a:t>А</a:t>
            </a:r>
            <a:r>
              <a:rPr sz="3300" b="1" spc="-2310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Л</a:t>
            </a:r>
            <a:r>
              <a:rPr sz="2200" b="1" spc="-114" dirty="0">
                <a:latin typeface="Times New Roman"/>
                <a:cs typeface="Times New Roman"/>
              </a:rPr>
              <a:t>Л</a:t>
            </a:r>
            <a:r>
              <a:rPr sz="3300" b="1" spc="-2032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Ь</a:t>
            </a:r>
            <a:r>
              <a:rPr sz="2200" b="1" spc="-110" dirty="0">
                <a:latin typeface="Times New Roman"/>
                <a:cs typeface="Times New Roman"/>
              </a:rPr>
              <a:t>Ь</a:t>
            </a:r>
            <a:r>
              <a:rPr sz="3300" b="1" spc="-7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Н</a:t>
            </a:r>
            <a:r>
              <a:rPr sz="3300" b="1" spc="-4800" baseline="2525" dirty="0">
                <a:solidFill>
                  <a:srgbClr val="0000DB"/>
                </a:solidFill>
                <a:latin typeface="Times New Roman"/>
                <a:cs typeface="Times New Roman"/>
              </a:rPr>
              <a:t>А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4000" y="3263265"/>
            <a:ext cx="4679315" cy="1490664"/>
          </a:xfrm>
          <a:prstGeom prst="rect">
            <a:avLst/>
          </a:prstGeom>
          <a:solidFill>
            <a:srgbClr val="FFFF00"/>
          </a:solidFill>
          <a:ln w="3175">
            <a:solidFill>
              <a:srgbClr val="FFFFF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170" marR="171450">
              <a:lnSpc>
                <a:spcPct val="86700"/>
              </a:lnSpc>
              <a:spcBef>
                <a:spcPts val="350"/>
              </a:spcBef>
            </a:pPr>
            <a:r>
              <a:rPr sz="1800" spc="-5" dirty="0">
                <a:latin typeface="Arial"/>
                <a:cs typeface="Arial"/>
              </a:rPr>
              <a:t>проводиться із зон радіоактивного </a:t>
            </a:r>
            <a:r>
              <a:rPr sz="1800" dirty="0">
                <a:latin typeface="Arial"/>
                <a:cs typeface="Arial"/>
              </a:rPr>
              <a:t>та  </a:t>
            </a:r>
            <a:r>
              <a:rPr sz="1800" spc="-5" dirty="0" err="1">
                <a:latin typeface="Arial"/>
                <a:cs typeface="Arial"/>
              </a:rPr>
              <a:t>хімічного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забруднення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катастрофічного  затоплення населених пунктів </a:t>
            </a:r>
            <a:r>
              <a:rPr sz="1800" dirty="0">
                <a:latin typeface="Arial"/>
                <a:cs typeface="Arial"/>
              </a:rPr>
              <a:t>у </a:t>
            </a:r>
            <a:r>
              <a:rPr sz="1800" spc="-5" dirty="0">
                <a:latin typeface="Arial"/>
                <a:cs typeface="Arial"/>
              </a:rPr>
              <a:t>разі  руйнування гідротехнічних споруд, </a:t>
            </a:r>
            <a:r>
              <a:rPr sz="1800" dirty="0">
                <a:latin typeface="Arial"/>
                <a:cs typeface="Arial"/>
              </a:rPr>
              <a:t>хвиля  </a:t>
            </a:r>
            <a:r>
              <a:rPr sz="1800" spc="-10" dirty="0">
                <a:latin typeface="Arial"/>
                <a:cs typeface="Arial"/>
              </a:rPr>
              <a:t>прориву </a:t>
            </a:r>
            <a:r>
              <a:rPr sz="1800" spc="-5" dirty="0">
                <a:latin typeface="Arial"/>
                <a:cs typeface="Arial"/>
              </a:rPr>
              <a:t>яких може досягнути зазначених  населених пунктів </a:t>
            </a:r>
            <a:r>
              <a:rPr sz="1800" spc="-5" dirty="0">
                <a:solidFill>
                  <a:srgbClr val="F00C0B"/>
                </a:solidFill>
                <a:latin typeface="Arial"/>
                <a:cs typeface="Arial"/>
              </a:rPr>
              <a:t>менше ніж за </a:t>
            </a:r>
            <a:r>
              <a:rPr sz="1800" dirty="0">
                <a:solidFill>
                  <a:srgbClr val="F00C0B"/>
                </a:solidFill>
                <a:latin typeface="Arial"/>
                <a:cs typeface="Arial"/>
              </a:rPr>
              <a:t>4 </a:t>
            </a:r>
            <a:r>
              <a:rPr sz="1800" spc="-5" dirty="0">
                <a:solidFill>
                  <a:srgbClr val="F00C0B"/>
                </a:solidFill>
                <a:latin typeface="Arial"/>
                <a:cs typeface="Arial"/>
              </a:rPr>
              <a:t>години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14738" y="2502192"/>
            <a:ext cx="1758314" cy="429259"/>
          </a:xfrm>
          <a:prstGeom prst="rect">
            <a:avLst/>
          </a:prstGeom>
          <a:solidFill>
            <a:srgbClr val="FFDAB5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620"/>
              </a:lnSpc>
            </a:pPr>
            <a:r>
              <a:rPr sz="2200" b="1" spc="-10" dirty="0">
                <a:solidFill>
                  <a:srgbClr val="0000DB"/>
                </a:solidFill>
                <a:latin typeface="Times New Roman"/>
                <a:cs typeface="Times New Roman"/>
              </a:rPr>
              <a:t>ЗАГАЛЬНА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5580" y="6118860"/>
            <a:ext cx="1950720" cy="405765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2615"/>
              </a:lnSpc>
            </a:pPr>
            <a:r>
              <a:rPr sz="2200" b="1" spc="-10" dirty="0">
                <a:solidFill>
                  <a:srgbClr val="00AF00"/>
                </a:solidFill>
                <a:latin typeface="Times New Roman"/>
                <a:cs typeface="Times New Roman"/>
              </a:rPr>
              <a:t>ЧАСТКОВА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1997" y="6641465"/>
            <a:ext cx="8621318" cy="72846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ts val="1780"/>
              </a:lnSpc>
              <a:spcBef>
                <a:spcPts val="275"/>
              </a:spcBef>
            </a:pPr>
            <a:r>
              <a:rPr sz="2000" b="1" spc="-10" dirty="0">
                <a:latin typeface="Arial"/>
                <a:cs typeface="Arial"/>
              </a:rPr>
              <a:t>проводиться на підставі рішення </a:t>
            </a:r>
            <a:r>
              <a:rPr sz="2000" b="1" u="sng" spc="-5" dirty="0">
                <a:latin typeface="Arial"/>
                <a:cs typeface="Arial"/>
              </a:rPr>
              <a:t>місцевої </a:t>
            </a:r>
            <a:r>
              <a:rPr sz="2000" b="1" u="sng" spc="-10" dirty="0">
                <a:latin typeface="Arial"/>
                <a:cs typeface="Arial"/>
              </a:rPr>
              <a:t>держадміністрації  </a:t>
            </a:r>
            <a:r>
              <a:rPr sz="2000" b="1" spc="-10" dirty="0">
                <a:latin typeface="Arial"/>
                <a:cs typeface="Arial"/>
              </a:rPr>
              <a:t>або посадової особи, </a:t>
            </a:r>
            <a:r>
              <a:rPr sz="2000" b="1" spc="-5" dirty="0">
                <a:latin typeface="Arial"/>
                <a:cs typeface="Arial"/>
              </a:rPr>
              <a:t>яка має </a:t>
            </a:r>
            <a:r>
              <a:rPr sz="2000" b="1" spc="-10" dirty="0">
                <a:latin typeface="Arial"/>
                <a:cs typeface="Arial"/>
              </a:rPr>
              <a:t>повноваження щодо </a:t>
            </a:r>
            <a:r>
              <a:rPr sz="2000" b="1" spc="-5" dirty="0">
                <a:latin typeface="Arial"/>
                <a:cs typeface="Arial"/>
              </a:rPr>
              <a:t>прийняття  такого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рішення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97266" y="2466975"/>
            <a:ext cx="5005070" cy="4210050"/>
            <a:chOff x="2465285" y="2317686"/>
            <a:chExt cx="5005070" cy="4210050"/>
          </a:xfrm>
        </p:grpSpPr>
        <p:sp>
          <p:nvSpPr>
            <p:cNvPr id="24" name="object 24"/>
            <p:cNvSpPr/>
            <p:nvPr/>
          </p:nvSpPr>
          <p:spPr>
            <a:xfrm>
              <a:off x="3761282" y="2317686"/>
              <a:ext cx="2503170" cy="418465"/>
            </a:xfrm>
            <a:custGeom>
              <a:avLst/>
              <a:gdLst/>
              <a:ahLst/>
              <a:cxnLst/>
              <a:rect l="l" t="t" r="r" b="b"/>
              <a:pathLst>
                <a:path w="2503170" h="418464">
                  <a:moveTo>
                    <a:pt x="573836" y="209169"/>
                  </a:moveTo>
                  <a:lnTo>
                    <a:pt x="0" y="315722"/>
                  </a:lnTo>
                  <a:lnTo>
                    <a:pt x="573836" y="418325"/>
                  </a:lnTo>
                  <a:lnTo>
                    <a:pt x="573836" y="360362"/>
                  </a:lnTo>
                  <a:lnTo>
                    <a:pt x="632848" y="359997"/>
                  </a:lnTo>
                  <a:lnTo>
                    <a:pt x="690726" y="358916"/>
                  </a:lnTo>
                  <a:lnTo>
                    <a:pt x="747393" y="357142"/>
                  </a:lnTo>
                  <a:lnTo>
                    <a:pt x="802773" y="354699"/>
                  </a:lnTo>
                  <a:lnTo>
                    <a:pt x="856791" y="351609"/>
                  </a:lnTo>
                  <a:lnTo>
                    <a:pt x="909369" y="347895"/>
                  </a:lnTo>
                  <a:lnTo>
                    <a:pt x="960431" y="343579"/>
                  </a:lnTo>
                  <a:lnTo>
                    <a:pt x="1009900" y="338685"/>
                  </a:lnTo>
                  <a:lnTo>
                    <a:pt x="1057701" y="333235"/>
                  </a:lnTo>
                  <a:lnTo>
                    <a:pt x="1103756" y="327252"/>
                  </a:lnTo>
                  <a:lnTo>
                    <a:pt x="1147990" y="320759"/>
                  </a:lnTo>
                  <a:lnTo>
                    <a:pt x="1190325" y="313780"/>
                  </a:lnTo>
                  <a:lnTo>
                    <a:pt x="1230686" y="306335"/>
                  </a:lnTo>
                  <a:lnTo>
                    <a:pt x="1268996" y="298450"/>
                  </a:lnTo>
                  <a:lnTo>
                    <a:pt x="2428870" y="298450"/>
                  </a:lnTo>
                  <a:lnTo>
                    <a:pt x="2261713" y="267487"/>
                  </a:lnTo>
                  <a:lnTo>
                    <a:pt x="573836" y="267487"/>
                  </a:lnTo>
                  <a:lnTo>
                    <a:pt x="573836" y="209169"/>
                  </a:lnTo>
                  <a:close/>
                </a:path>
                <a:path w="2503170" h="418464">
                  <a:moveTo>
                    <a:pt x="2428870" y="298450"/>
                  </a:moveTo>
                  <a:lnTo>
                    <a:pt x="1268996" y="298450"/>
                  </a:lnTo>
                  <a:lnTo>
                    <a:pt x="1306574" y="306157"/>
                  </a:lnTo>
                  <a:lnTo>
                    <a:pt x="1347102" y="313468"/>
                  </a:lnTo>
                  <a:lnTo>
                    <a:pt x="1390438" y="320344"/>
                  </a:lnTo>
                  <a:lnTo>
                    <a:pt x="1436440" y="326747"/>
                  </a:lnTo>
                  <a:lnTo>
                    <a:pt x="1484965" y="332639"/>
                  </a:lnTo>
                  <a:lnTo>
                    <a:pt x="1535870" y="337981"/>
                  </a:lnTo>
                  <a:lnTo>
                    <a:pt x="1589013" y="342735"/>
                  </a:lnTo>
                  <a:lnTo>
                    <a:pt x="1644251" y="346863"/>
                  </a:lnTo>
                  <a:lnTo>
                    <a:pt x="1701441" y="350327"/>
                  </a:lnTo>
                  <a:lnTo>
                    <a:pt x="1760441" y="353087"/>
                  </a:lnTo>
                  <a:lnTo>
                    <a:pt x="1821108" y="355107"/>
                  </a:lnTo>
                  <a:lnTo>
                    <a:pt x="1883299" y="356346"/>
                  </a:lnTo>
                  <a:lnTo>
                    <a:pt x="1946871" y="356768"/>
                  </a:lnTo>
                  <a:lnTo>
                    <a:pt x="1946871" y="418325"/>
                  </a:lnTo>
                  <a:lnTo>
                    <a:pt x="2502712" y="312127"/>
                  </a:lnTo>
                  <a:lnTo>
                    <a:pt x="2428870" y="298450"/>
                  </a:lnTo>
                  <a:close/>
                </a:path>
                <a:path w="2503170" h="418464">
                  <a:moveTo>
                    <a:pt x="1494713" y="0"/>
                  </a:moveTo>
                  <a:lnTo>
                    <a:pt x="1025639" y="0"/>
                  </a:lnTo>
                  <a:lnTo>
                    <a:pt x="1025639" y="181800"/>
                  </a:lnTo>
                  <a:lnTo>
                    <a:pt x="1019559" y="195923"/>
                  </a:lnTo>
                  <a:lnTo>
                    <a:pt x="974044" y="221585"/>
                  </a:lnTo>
                  <a:lnTo>
                    <a:pt x="936691" y="232805"/>
                  </a:lnTo>
                  <a:lnTo>
                    <a:pt x="890997" y="242736"/>
                  </a:lnTo>
                  <a:lnTo>
                    <a:pt x="838001" y="251220"/>
                  </a:lnTo>
                  <a:lnTo>
                    <a:pt x="778746" y="258097"/>
                  </a:lnTo>
                  <a:lnTo>
                    <a:pt x="714273" y="263207"/>
                  </a:lnTo>
                  <a:lnTo>
                    <a:pt x="645623" y="266390"/>
                  </a:lnTo>
                  <a:lnTo>
                    <a:pt x="573836" y="267487"/>
                  </a:lnTo>
                  <a:lnTo>
                    <a:pt x="1946871" y="267487"/>
                  </a:lnTo>
                  <a:lnTo>
                    <a:pt x="1875075" y="266390"/>
                  </a:lnTo>
                  <a:lnTo>
                    <a:pt x="1806398" y="263207"/>
                  </a:lnTo>
                  <a:lnTo>
                    <a:pt x="1741885" y="258097"/>
                  </a:lnTo>
                  <a:lnTo>
                    <a:pt x="1682581" y="251220"/>
                  </a:lnTo>
                  <a:lnTo>
                    <a:pt x="1629533" y="242736"/>
                  </a:lnTo>
                  <a:lnTo>
                    <a:pt x="1583786" y="232805"/>
                  </a:lnTo>
                  <a:lnTo>
                    <a:pt x="1546385" y="221585"/>
                  </a:lnTo>
                  <a:lnTo>
                    <a:pt x="1500803" y="195923"/>
                  </a:lnTo>
                  <a:lnTo>
                    <a:pt x="1494713" y="181800"/>
                  </a:lnTo>
                  <a:lnTo>
                    <a:pt x="1494713" y="0"/>
                  </a:lnTo>
                  <a:close/>
                </a:path>
                <a:path w="2503170" h="418464">
                  <a:moveTo>
                    <a:pt x="1946871" y="209169"/>
                  </a:moveTo>
                  <a:lnTo>
                    <a:pt x="1946871" y="267487"/>
                  </a:lnTo>
                  <a:lnTo>
                    <a:pt x="2261713" y="267487"/>
                  </a:lnTo>
                  <a:lnTo>
                    <a:pt x="1946871" y="209169"/>
                  </a:lnTo>
                  <a:close/>
                </a:path>
              </a:pathLst>
            </a:custGeom>
            <a:solidFill>
              <a:srgbClr val="DC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1282" y="2317686"/>
              <a:ext cx="2503170" cy="418465"/>
            </a:xfrm>
            <a:custGeom>
              <a:avLst/>
              <a:gdLst/>
              <a:ahLst/>
              <a:cxnLst/>
              <a:rect l="l" t="t" r="r" b="b"/>
              <a:pathLst>
                <a:path w="2503170" h="418464">
                  <a:moveTo>
                    <a:pt x="1025639" y="181800"/>
                  </a:moveTo>
                  <a:lnTo>
                    <a:pt x="974044" y="221585"/>
                  </a:lnTo>
                  <a:lnTo>
                    <a:pt x="936691" y="232805"/>
                  </a:lnTo>
                  <a:lnTo>
                    <a:pt x="890997" y="242736"/>
                  </a:lnTo>
                  <a:lnTo>
                    <a:pt x="838001" y="251220"/>
                  </a:lnTo>
                  <a:lnTo>
                    <a:pt x="778746" y="258097"/>
                  </a:lnTo>
                  <a:lnTo>
                    <a:pt x="714273" y="263207"/>
                  </a:lnTo>
                  <a:lnTo>
                    <a:pt x="645623" y="266390"/>
                  </a:lnTo>
                  <a:lnTo>
                    <a:pt x="573836" y="267487"/>
                  </a:lnTo>
                  <a:lnTo>
                    <a:pt x="573836" y="209169"/>
                  </a:lnTo>
                  <a:lnTo>
                    <a:pt x="0" y="315722"/>
                  </a:lnTo>
                  <a:lnTo>
                    <a:pt x="573836" y="418325"/>
                  </a:lnTo>
                  <a:lnTo>
                    <a:pt x="573836" y="360362"/>
                  </a:lnTo>
                  <a:lnTo>
                    <a:pt x="632848" y="359997"/>
                  </a:lnTo>
                  <a:lnTo>
                    <a:pt x="690726" y="358916"/>
                  </a:lnTo>
                  <a:lnTo>
                    <a:pt x="747393" y="357142"/>
                  </a:lnTo>
                  <a:lnTo>
                    <a:pt x="802773" y="354699"/>
                  </a:lnTo>
                  <a:lnTo>
                    <a:pt x="856791" y="351609"/>
                  </a:lnTo>
                  <a:lnTo>
                    <a:pt x="909369" y="347895"/>
                  </a:lnTo>
                  <a:lnTo>
                    <a:pt x="960431" y="343579"/>
                  </a:lnTo>
                  <a:lnTo>
                    <a:pt x="1009900" y="338685"/>
                  </a:lnTo>
                  <a:lnTo>
                    <a:pt x="1057701" y="333235"/>
                  </a:lnTo>
                  <a:lnTo>
                    <a:pt x="1103756" y="327252"/>
                  </a:lnTo>
                  <a:lnTo>
                    <a:pt x="1147990" y="320759"/>
                  </a:lnTo>
                  <a:lnTo>
                    <a:pt x="1190325" y="313780"/>
                  </a:lnTo>
                  <a:lnTo>
                    <a:pt x="1230686" y="306335"/>
                  </a:lnTo>
                  <a:lnTo>
                    <a:pt x="1268996" y="298450"/>
                  </a:lnTo>
                  <a:lnTo>
                    <a:pt x="1306574" y="306157"/>
                  </a:lnTo>
                  <a:lnTo>
                    <a:pt x="1347102" y="313468"/>
                  </a:lnTo>
                  <a:lnTo>
                    <a:pt x="1390438" y="320344"/>
                  </a:lnTo>
                  <a:lnTo>
                    <a:pt x="1436440" y="326747"/>
                  </a:lnTo>
                  <a:lnTo>
                    <a:pt x="1484965" y="332639"/>
                  </a:lnTo>
                  <a:lnTo>
                    <a:pt x="1535870" y="337981"/>
                  </a:lnTo>
                  <a:lnTo>
                    <a:pt x="1589013" y="342735"/>
                  </a:lnTo>
                  <a:lnTo>
                    <a:pt x="1644251" y="346863"/>
                  </a:lnTo>
                  <a:lnTo>
                    <a:pt x="1701441" y="350327"/>
                  </a:lnTo>
                  <a:lnTo>
                    <a:pt x="1760441" y="353087"/>
                  </a:lnTo>
                  <a:lnTo>
                    <a:pt x="1821108" y="355107"/>
                  </a:lnTo>
                  <a:lnTo>
                    <a:pt x="1883299" y="356346"/>
                  </a:lnTo>
                  <a:lnTo>
                    <a:pt x="1946871" y="356768"/>
                  </a:lnTo>
                  <a:lnTo>
                    <a:pt x="1946871" y="418325"/>
                  </a:lnTo>
                  <a:lnTo>
                    <a:pt x="2502712" y="312127"/>
                  </a:lnTo>
                  <a:lnTo>
                    <a:pt x="1946871" y="209169"/>
                  </a:lnTo>
                  <a:lnTo>
                    <a:pt x="1946871" y="267487"/>
                  </a:lnTo>
                  <a:lnTo>
                    <a:pt x="1875075" y="266390"/>
                  </a:lnTo>
                  <a:lnTo>
                    <a:pt x="1806398" y="263207"/>
                  </a:lnTo>
                  <a:lnTo>
                    <a:pt x="1741885" y="258097"/>
                  </a:lnTo>
                  <a:lnTo>
                    <a:pt x="1682581" y="251220"/>
                  </a:lnTo>
                  <a:lnTo>
                    <a:pt x="1629533" y="242736"/>
                  </a:lnTo>
                  <a:lnTo>
                    <a:pt x="1583786" y="232805"/>
                  </a:lnTo>
                  <a:lnTo>
                    <a:pt x="1546385" y="221585"/>
                  </a:lnTo>
                  <a:lnTo>
                    <a:pt x="1500803" y="195923"/>
                  </a:lnTo>
                  <a:lnTo>
                    <a:pt x="1494713" y="181800"/>
                  </a:lnTo>
                  <a:lnTo>
                    <a:pt x="1494713" y="0"/>
                  </a:lnTo>
                  <a:lnTo>
                    <a:pt x="1025639" y="0"/>
                  </a:lnTo>
                  <a:lnTo>
                    <a:pt x="1025639" y="18180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67998" y="2736011"/>
              <a:ext cx="144780" cy="3168650"/>
            </a:xfrm>
            <a:custGeom>
              <a:avLst/>
              <a:gdLst/>
              <a:ahLst/>
              <a:cxnLst/>
              <a:rect l="l" t="t" r="r" b="b"/>
              <a:pathLst>
                <a:path w="144779" h="3168650">
                  <a:moveTo>
                    <a:pt x="108000" y="0"/>
                  </a:moveTo>
                  <a:lnTo>
                    <a:pt x="36004" y="0"/>
                  </a:lnTo>
                  <a:lnTo>
                    <a:pt x="36004" y="2376004"/>
                  </a:lnTo>
                  <a:lnTo>
                    <a:pt x="0" y="2376004"/>
                  </a:lnTo>
                  <a:lnTo>
                    <a:pt x="71996" y="3168357"/>
                  </a:lnTo>
                  <a:lnTo>
                    <a:pt x="144360" y="2376004"/>
                  </a:lnTo>
                  <a:lnTo>
                    <a:pt x="108000" y="2376004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DCE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67998" y="2736011"/>
              <a:ext cx="144780" cy="3168650"/>
            </a:xfrm>
            <a:custGeom>
              <a:avLst/>
              <a:gdLst/>
              <a:ahLst/>
              <a:cxnLst/>
              <a:rect l="l" t="t" r="r" b="b"/>
              <a:pathLst>
                <a:path w="144779" h="3168650">
                  <a:moveTo>
                    <a:pt x="36004" y="0"/>
                  </a:moveTo>
                  <a:lnTo>
                    <a:pt x="36004" y="2376004"/>
                  </a:lnTo>
                  <a:lnTo>
                    <a:pt x="0" y="2376004"/>
                  </a:lnTo>
                  <a:lnTo>
                    <a:pt x="71996" y="3168357"/>
                  </a:lnTo>
                  <a:lnTo>
                    <a:pt x="144360" y="2376004"/>
                  </a:lnTo>
                  <a:lnTo>
                    <a:pt x="108000" y="2376004"/>
                  </a:lnTo>
                  <a:lnTo>
                    <a:pt x="108000" y="0"/>
                  </a:lnTo>
                  <a:lnTo>
                    <a:pt x="36004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6403" y="2895130"/>
              <a:ext cx="3810" cy="118110"/>
            </a:xfrm>
            <a:custGeom>
              <a:avLst/>
              <a:gdLst/>
              <a:ahLst/>
              <a:cxnLst/>
              <a:rect l="l" t="t" r="r" b="b"/>
              <a:pathLst>
                <a:path w="3810" h="118110">
                  <a:moveTo>
                    <a:pt x="3238" y="1180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65285" y="3004578"/>
              <a:ext cx="108585" cy="163830"/>
            </a:xfrm>
            <a:custGeom>
              <a:avLst/>
              <a:gdLst/>
              <a:ahLst/>
              <a:cxnLst/>
              <a:rect l="l" t="t" r="r" b="b"/>
              <a:pathLst>
                <a:path w="108585" h="163830">
                  <a:moveTo>
                    <a:pt x="107988" y="0"/>
                  </a:moveTo>
                  <a:lnTo>
                    <a:pt x="0" y="2870"/>
                  </a:lnTo>
                  <a:lnTo>
                    <a:pt x="58318" y="163436"/>
                  </a:lnTo>
                  <a:lnTo>
                    <a:pt x="107988" y="0"/>
                  </a:lnTo>
                  <a:close/>
                </a:path>
              </a:pathLst>
            </a:custGeom>
            <a:solidFill>
              <a:srgbClr val="336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16000" y="2931134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820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61999" y="3006013"/>
              <a:ext cx="108585" cy="162560"/>
            </a:xfrm>
            <a:custGeom>
              <a:avLst/>
              <a:gdLst/>
              <a:ahLst/>
              <a:cxnLst/>
              <a:rect l="l" t="t" r="r" b="b"/>
              <a:pathLst>
                <a:path w="108584" h="162560">
                  <a:moveTo>
                    <a:pt x="108000" y="0"/>
                  </a:moveTo>
                  <a:lnTo>
                    <a:pt x="0" y="0"/>
                  </a:lnTo>
                  <a:lnTo>
                    <a:pt x="54000" y="162001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336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64925" y="6368414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h="4445">
                  <a:moveTo>
                    <a:pt x="0" y="43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10924" y="6365531"/>
              <a:ext cx="108585" cy="162560"/>
            </a:xfrm>
            <a:custGeom>
              <a:avLst/>
              <a:gdLst/>
              <a:ahLst/>
              <a:cxnLst/>
              <a:rect l="l" t="t" r="r" b="b"/>
              <a:pathLst>
                <a:path w="108585" h="162559">
                  <a:moveTo>
                    <a:pt x="108000" y="0"/>
                  </a:moveTo>
                  <a:lnTo>
                    <a:pt x="0" y="0"/>
                  </a:lnTo>
                  <a:lnTo>
                    <a:pt x="54000" y="162001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336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121265" cy="7512684"/>
            <a:chOff x="-28892" y="47167"/>
            <a:chExt cx="10121265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10007993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81575"/>
              <a:ext cx="10063480" cy="1905"/>
            </a:xfrm>
            <a:custGeom>
              <a:avLst/>
              <a:gdLst/>
              <a:ahLst/>
              <a:cxnLst/>
              <a:rect l="l" t="t" r="r" b="b"/>
              <a:pathLst>
                <a:path w="10063480" h="1904">
                  <a:moveTo>
                    <a:pt x="0" y="0"/>
                  </a:moveTo>
                  <a:lnTo>
                    <a:pt x="10063441" y="1443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121" y="90741"/>
            <a:ext cx="9570720" cy="7037705"/>
            <a:chOff x="6121" y="90741"/>
            <a:chExt cx="9570720" cy="7037705"/>
          </a:xfrm>
        </p:grpSpPr>
        <p:sp>
          <p:nvSpPr>
            <p:cNvPr id="7" name="object 7"/>
            <p:cNvSpPr/>
            <p:nvPr/>
          </p:nvSpPr>
          <p:spPr>
            <a:xfrm>
              <a:off x="6121" y="90741"/>
              <a:ext cx="641883" cy="6321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1998" y="5039652"/>
              <a:ext cx="3092399" cy="20620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67998" y="4967655"/>
              <a:ext cx="3239998" cy="21603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2682" y="1656016"/>
              <a:ext cx="5935980" cy="432434"/>
            </a:xfrm>
            <a:custGeom>
              <a:avLst/>
              <a:gdLst/>
              <a:ahLst/>
              <a:cxnLst/>
              <a:rect l="l" t="t" r="r" b="b"/>
              <a:pathLst>
                <a:path w="5935980" h="432435">
                  <a:moveTo>
                    <a:pt x="4989957" y="0"/>
                  </a:moveTo>
                  <a:lnTo>
                    <a:pt x="1192682" y="0"/>
                  </a:lnTo>
                  <a:lnTo>
                    <a:pt x="1118117" y="291"/>
                  </a:lnTo>
                  <a:lnTo>
                    <a:pt x="1043965" y="1143"/>
                  </a:lnTo>
                  <a:lnTo>
                    <a:pt x="970641" y="2526"/>
                  </a:lnTo>
                  <a:lnTo>
                    <a:pt x="898557" y="4409"/>
                  </a:lnTo>
                  <a:lnTo>
                    <a:pt x="828127" y="6760"/>
                  </a:lnTo>
                  <a:lnTo>
                    <a:pt x="759764" y="9550"/>
                  </a:lnTo>
                  <a:lnTo>
                    <a:pt x="693882" y="12747"/>
                  </a:lnTo>
                  <a:lnTo>
                    <a:pt x="630895" y="16320"/>
                  </a:lnTo>
                  <a:lnTo>
                    <a:pt x="571215" y="20239"/>
                  </a:lnTo>
                  <a:lnTo>
                    <a:pt x="515257" y="24472"/>
                  </a:lnTo>
                  <a:lnTo>
                    <a:pt x="463434" y="28989"/>
                  </a:lnTo>
                  <a:lnTo>
                    <a:pt x="416159" y="33759"/>
                  </a:lnTo>
                  <a:lnTo>
                    <a:pt x="373845" y="38751"/>
                  </a:lnTo>
                  <a:lnTo>
                    <a:pt x="305758" y="49279"/>
                  </a:lnTo>
                  <a:lnTo>
                    <a:pt x="262480" y="60324"/>
                  </a:lnTo>
                  <a:lnTo>
                    <a:pt x="247319" y="71640"/>
                  </a:lnTo>
                  <a:lnTo>
                    <a:pt x="0" y="52552"/>
                  </a:lnTo>
                  <a:lnTo>
                    <a:pt x="247319" y="179273"/>
                  </a:lnTo>
                  <a:lnTo>
                    <a:pt x="247319" y="360362"/>
                  </a:lnTo>
                  <a:lnTo>
                    <a:pt x="251178" y="366040"/>
                  </a:lnTo>
                  <a:lnTo>
                    <a:pt x="305758" y="382759"/>
                  </a:lnTo>
                  <a:lnTo>
                    <a:pt x="373845" y="393329"/>
                  </a:lnTo>
                  <a:lnTo>
                    <a:pt x="416159" y="398346"/>
                  </a:lnTo>
                  <a:lnTo>
                    <a:pt x="463434" y="403144"/>
                  </a:lnTo>
                  <a:lnTo>
                    <a:pt x="515257" y="407689"/>
                  </a:lnTo>
                  <a:lnTo>
                    <a:pt x="571215" y="411951"/>
                  </a:lnTo>
                  <a:lnTo>
                    <a:pt x="630895" y="415898"/>
                  </a:lnTo>
                  <a:lnTo>
                    <a:pt x="693882" y="419498"/>
                  </a:lnTo>
                  <a:lnTo>
                    <a:pt x="759764" y="422721"/>
                  </a:lnTo>
                  <a:lnTo>
                    <a:pt x="828127" y="425535"/>
                  </a:lnTo>
                  <a:lnTo>
                    <a:pt x="898557" y="427907"/>
                  </a:lnTo>
                  <a:lnTo>
                    <a:pt x="970641" y="429807"/>
                  </a:lnTo>
                  <a:lnTo>
                    <a:pt x="1043965" y="431203"/>
                  </a:lnTo>
                  <a:lnTo>
                    <a:pt x="1118117" y="432064"/>
                  </a:lnTo>
                  <a:lnTo>
                    <a:pt x="1192682" y="432358"/>
                  </a:lnTo>
                  <a:lnTo>
                    <a:pt x="4989957" y="432358"/>
                  </a:lnTo>
                  <a:lnTo>
                    <a:pt x="5064524" y="432064"/>
                  </a:lnTo>
                  <a:lnTo>
                    <a:pt x="5138684" y="431203"/>
                  </a:lnTo>
                  <a:lnTo>
                    <a:pt x="5212021" y="429807"/>
                  </a:lnTo>
                  <a:lnTo>
                    <a:pt x="5284122" y="427907"/>
                  </a:lnTo>
                  <a:lnTo>
                    <a:pt x="5354573" y="425535"/>
                  </a:lnTo>
                  <a:lnTo>
                    <a:pt x="5422958" y="422721"/>
                  </a:lnTo>
                  <a:lnTo>
                    <a:pt x="5488865" y="419498"/>
                  </a:lnTo>
                  <a:lnTo>
                    <a:pt x="5551880" y="415898"/>
                  </a:lnTo>
                  <a:lnTo>
                    <a:pt x="5611587" y="411951"/>
                  </a:lnTo>
                  <a:lnTo>
                    <a:pt x="5667573" y="407689"/>
                  </a:lnTo>
                  <a:lnTo>
                    <a:pt x="5719424" y="403144"/>
                  </a:lnTo>
                  <a:lnTo>
                    <a:pt x="5766726" y="398346"/>
                  </a:lnTo>
                  <a:lnTo>
                    <a:pt x="5809065" y="393329"/>
                  </a:lnTo>
                  <a:lnTo>
                    <a:pt x="5877195" y="382759"/>
                  </a:lnTo>
                  <a:lnTo>
                    <a:pt x="5920503" y="371686"/>
                  </a:lnTo>
                  <a:lnTo>
                    <a:pt x="5935675" y="360362"/>
                  </a:lnTo>
                  <a:lnTo>
                    <a:pt x="5935675" y="71640"/>
                  </a:lnTo>
                  <a:lnTo>
                    <a:pt x="5877195" y="49279"/>
                  </a:lnTo>
                  <a:lnTo>
                    <a:pt x="5809065" y="38751"/>
                  </a:lnTo>
                  <a:lnTo>
                    <a:pt x="5766726" y="33759"/>
                  </a:lnTo>
                  <a:lnTo>
                    <a:pt x="5719424" y="28989"/>
                  </a:lnTo>
                  <a:lnTo>
                    <a:pt x="5667573" y="24472"/>
                  </a:lnTo>
                  <a:lnTo>
                    <a:pt x="5611587" y="20239"/>
                  </a:lnTo>
                  <a:lnTo>
                    <a:pt x="5551880" y="16320"/>
                  </a:lnTo>
                  <a:lnTo>
                    <a:pt x="5488865" y="12747"/>
                  </a:lnTo>
                  <a:lnTo>
                    <a:pt x="5422958" y="9550"/>
                  </a:lnTo>
                  <a:lnTo>
                    <a:pt x="5354573" y="6760"/>
                  </a:lnTo>
                  <a:lnTo>
                    <a:pt x="5284122" y="4409"/>
                  </a:lnTo>
                  <a:lnTo>
                    <a:pt x="5212021" y="2526"/>
                  </a:lnTo>
                  <a:lnTo>
                    <a:pt x="5138684" y="1143"/>
                  </a:lnTo>
                  <a:lnTo>
                    <a:pt x="5064524" y="291"/>
                  </a:lnTo>
                  <a:lnTo>
                    <a:pt x="4989957" y="0"/>
                  </a:lnTo>
                  <a:close/>
                </a:path>
              </a:pathLst>
            </a:custGeom>
            <a:solidFill>
              <a:srgbClr val="FFD7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2682" y="1656016"/>
              <a:ext cx="5935980" cy="432434"/>
            </a:xfrm>
            <a:custGeom>
              <a:avLst/>
              <a:gdLst/>
              <a:ahLst/>
              <a:cxnLst/>
              <a:rect l="l" t="t" r="r" b="b"/>
              <a:pathLst>
                <a:path w="5935980" h="432435">
                  <a:moveTo>
                    <a:pt x="1192682" y="0"/>
                  </a:moveTo>
                  <a:lnTo>
                    <a:pt x="1118117" y="291"/>
                  </a:lnTo>
                  <a:lnTo>
                    <a:pt x="1043965" y="1143"/>
                  </a:lnTo>
                  <a:lnTo>
                    <a:pt x="970641" y="2526"/>
                  </a:lnTo>
                  <a:lnTo>
                    <a:pt x="898557" y="4409"/>
                  </a:lnTo>
                  <a:lnTo>
                    <a:pt x="828127" y="6760"/>
                  </a:lnTo>
                  <a:lnTo>
                    <a:pt x="759764" y="9550"/>
                  </a:lnTo>
                  <a:lnTo>
                    <a:pt x="693882" y="12747"/>
                  </a:lnTo>
                  <a:lnTo>
                    <a:pt x="630895" y="16320"/>
                  </a:lnTo>
                  <a:lnTo>
                    <a:pt x="571215" y="20239"/>
                  </a:lnTo>
                  <a:lnTo>
                    <a:pt x="515257" y="24472"/>
                  </a:lnTo>
                  <a:lnTo>
                    <a:pt x="463434" y="28989"/>
                  </a:lnTo>
                  <a:lnTo>
                    <a:pt x="416159" y="33759"/>
                  </a:lnTo>
                  <a:lnTo>
                    <a:pt x="373845" y="38751"/>
                  </a:lnTo>
                  <a:lnTo>
                    <a:pt x="305758" y="49279"/>
                  </a:lnTo>
                  <a:lnTo>
                    <a:pt x="262480" y="60324"/>
                  </a:lnTo>
                  <a:lnTo>
                    <a:pt x="247319" y="71640"/>
                  </a:lnTo>
                  <a:lnTo>
                    <a:pt x="0" y="52552"/>
                  </a:lnTo>
                  <a:lnTo>
                    <a:pt x="247319" y="179273"/>
                  </a:lnTo>
                  <a:lnTo>
                    <a:pt x="247319" y="252717"/>
                  </a:lnTo>
                  <a:lnTo>
                    <a:pt x="247319" y="306362"/>
                  </a:lnTo>
                  <a:lnTo>
                    <a:pt x="247319" y="360362"/>
                  </a:lnTo>
                  <a:lnTo>
                    <a:pt x="251178" y="366040"/>
                  </a:lnTo>
                  <a:lnTo>
                    <a:pt x="305758" y="382759"/>
                  </a:lnTo>
                  <a:lnTo>
                    <a:pt x="373845" y="393329"/>
                  </a:lnTo>
                  <a:lnTo>
                    <a:pt x="416159" y="398346"/>
                  </a:lnTo>
                  <a:lnTo>
                    <a:pt x="463434" y="403144"/>
                  </a:lnTo>
                  <a:lnTo>
                    <a:pt x="515257" y="407689"/>
                  </a:lnTo>
                  <a:lnTo>
                    <a:pt x="571215" y="411951"/>
                  </a:lnTo>
                  <a:lnTo>
                    <a:pt x="630895" y="415898"/>
                  </a:lnTo>
                  <a:lnTo>
                    <a:pt x="693882" y="419498"/>
                  </a:lnTo>
                  <a:lnTo>
                    <a:pt x="759764" y="422721"/>
                  </a:lnTo>
                  <a:lnTo>
                    <a:pt x="828127" y="425535"/>
                  </a:lnTo>
                  <a:lnTo>
                    <a:pt x="898557" y="427907"/>
                  </a:lnTo>
                  <a:lnTo>
                    <a:pt x="970641" y="429807"/>
                  </a:lnTo>
                  <a:lnTo>
                    <a:pt x="1043965" y="431203"/>
                  </a:lnTo>
                  <a:lnTo>
                    <a:pt x="1118117" y="432064"/>
                  </a:lnTo>
                  <a:lnTo>
                    <a:pt x="1192682" y="432358"/>
                  </a:lnTo>
                  <a:lnTo>
                    <a:pt x="1900796" y="432358"/>
                  </a:lnTo>
                  <a:lnTo>
                    <a:pt x="2609278" y="432358"/>
                  </a:lnTo>
                  <a:lnTo>
                    <a:pt x="3573360" y="432358"/>
                  </a:lnTo>
                  <a:lnTo>
                    <a:pt x="4281843" y="432358"/>
                  </a:lnTo>
                  <a:lnTo>
                    <a:pt x="4989957" y="432358"/>
                  </a:lnTo>
                  <a:lnTo>
                    <a:pt x="5064524" y="432064"/>
                  </a:lnTo>
                  <a:lnTo>
                    <a:pt x="5138684" y="431203"/>
                  </a:lnTo>
                  <a:lnTo>
                    <a:pt x="5212021" y="429807"/>
                  </a:lnTo>
                  <a:lnTo>
                    <a:pt x="5284122" y="427907"/>
                  </a:lnTo>
                  <a:lnTo>
                    <a:pt x="5354573" y="425535"/>
                  </a:lnTo>
                  <a:lnTo>
                    <a:pt x="5422958" y="422721"/>
                  </a:lnTo>
                  <a:lnTo>
                    <a:pt x="5488865" y="419498"/>
                  </a:lnTo>
                  <a:lnTo>
                    <a:pt x="5551880" y="415898"/>
                  </a:lnTo>
                  <a:lnTo>
                    <a:pt x="5611587" y="411951"/>
                  </a:lnTo>
                  <a:lnTo>
                    <a:pt x="5667573" y="407689"/>
                  </a:lnTo>
                  <a:lnTo>
                    <a:pt x="5719424" y="403144"/>
                  </a:lnTo>
                  <a:lnTo>
                    <a:pt x="5766726" y="398346"/>
                  </a:lnTo>
                  <a:lnTo>
                    <a:pt x="5809065" y="393329"/>
                  </a:lnTo>
                  <a:lnTo>
                    <a:pt x="5877195" y="382759"/>
                  </a:lnTo>
                  <a:lnTo>
                    <a:pt x="5920503" y="371686"/>
                  </a:lnTo>
                  <a:lnTo>
                    <a:pt x="5935675" y="360362"/>
                  </a:lnTo>
                  <a:lnTo>
                    <a:pt x="5935675" y="306362"/>
                  </a:lnTo>
                  <a:lnTo>
                    <a:pt x="5935675" y="252717"/>
                  </a:lnTo>
                  <a:lnTo>
                    <a:pt x="5935675" y="179273"/>
                  </a:lnTo>
                  <a:lnTo>
                    <a:pt x="5935675" y="125641"/>
                  </a:lnTo>
                  <a:lnTo>
                    <a:pt x="5935675" y="71640"/>
                  </a:lnTo>
                  <a:lnTo>
                    <a:pt x="5931813" y="65963"/>
                  </a:lnTo>
                  <a:lnTo>
                    <a:pt x="5877195" y="49279"/>
                  </a:lnTo>
                  <a:lnTo>
                    <a:pt x="5809065" y="38751"/>
                  </a:lnTo>
                  <a:lnTo>
                    <a:pt x="5766726" y="33759"/>
                  </a:lnTo>
                  <a:lnTo>
                    <a:pt x="5719424" y="28989"/>
                  </a:lnTo>
                  <a:lnTo>
                    <a:pt x="5667573" y="24472"/>
                  </a:lnTo>
                  <a:lnTo>
                    <a:pt x="5611587" y="20239"/>
                  </a:lnTo>
                  <a:lnTo>
                    <a:pt x="5551880" y="16320"/>
                  </a:lnTo>
                  <a:lnTo>
                    <a:pt x="5488865" y="12747"/>
                  </a:lnTo>
                  <a:lnTo>
                    <a:pt x="5422958" y="9550"/>
                  </a:lnTo>
                  <a:lnTo>
                    <a:pt x="5354573" y="6760"/>
                  </a:lnTo>
                  <a:lnTo>
                    <a:pt x="5284122" y="4409"/>
                  </a:lnTo>
                  <a:lnTo>
                    <a:pt x="5212021" y="2526"/>
                  </a:lnTo>
                  <a:lnTo>
                    <a:pt x="5138684" y="1143"/>
                  </a:lnTo>
                  <a:lnTo>
                    <a:pt x="5064524" y="291"/>
                  </a:lnTo>
                  <a:lnTo>
                    <a:pt x="4989957" y="0"/>
                  </a:lnTo>
                  <a:lnTo>
                    <a:pt x="4281843" y="0"/>
                  </a:lnTo>
                  <a:lnTo>
                    <a:pt x="3573360" y="0"/>
                  </a:lnTo>
                  <a:lnTo>
                    <a:pt x="2609278" y="0"/>
                  </a:lnTo>
                  <a:lnTo>
                    <a:pt x="1900796" y="0"/>
                  </a:lnTo>
                  <a:lnTo>
                    <a:pt x="1192682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8404" y="2376017"/>
              <a:ext cx="7780020" cy="648335"/>
            </a:xfrm>
            <a:custGeom>
              <a:avLst/>
              <a:gdLst/>
              <a:ahLst/>
              <a:cxnLst/>
              <a:rect l="l" t="t" r="r" b="b"/>
              <a:pathLst>
                <a:path w="7780020" h="648335">
                  <a:moveTo>
                    <a:pt x="6523189" y="0"/>
                  </a:moveTo>
                  <a:lnTo>
                    <a:pt x="1475993" y="0"/>
                  </a:lnTo>
                  <a:lnTo>
                    <a:pt x="1403545" y="234"/>
                  </a:lnTo>
                  <a:lnTo>
                    <a:pt x="1331312" y="927"/>
                  </a:lnTo>
                  <a:lnTo>
                    <a:pt x="1259507" y="2060"/>
                  </a:lnTo>
                  <a:lnTo>
                    <a:pt x="1188345" y="3614"/>
                  </a:lnTo>
                  <a:lnTo>
                    <a:pt x="1118041" y="5571"/>
                  </a:lnTo>
                  <a:lnTo>
                    <a:pt x="1048809" y="7913"/>
                  </a:lnTo>
                  <a:lnTo>
                    <a:pt x="980864" y="10623"/>
                  </a:lnTo>
                  <a:lnTo>
                    <a:pt x="914420" y="13681"/>
                  </a:lnTo>
                  <a:lnTo>
                    <a:pt x="849691" y="17069"/>
                  </a:lnTo>
                  <a:lnTo>
                    <a:pt x="786893" y="20770"/>
                  </a:lnTo>
                  <a:lnTo>
                    <a:pt x="726239" y="24765"/>
                  </a:lnTo>
                  <a:lnTo>
                    <a:pt x="667944" y="29037"/>
                  </a:lnTo>
                  <a:lnTo>
                    <a:pt x="612222" y="33566"/>
                  </a:lnTo>
                  <a:lnTo>
                    <a:pt x="559288" y="38334"/>
                  </a:lnTo>
                  <a:lnTo>
                    <a:pt x="509357" y="43324"/>
                  </a:lnTo>
                  <a:lnTo>
                    <a:pt x="462642" y="48518"/>
                  </a:lnTo>
                  <a:lnTo>
                    <a:pt x="419358" y="53896"/>
                  </a:lnTo>
                  <a:lnTo>
                    <a:pt x="379720" y="59442"/>
                  </a:lnTo>
                  <a:lnTo>
                    <a:pt x="312239" y="70961"/>
                  </a:lnTo>
                  <a:lnTo>
                    <a:pt x="261914" y="82929"/>
                  </a:lnTo>
                  <a:lnTo>
                    <a:pt x="222347" y="101406"/>
                  </a:lnTo>
                  <a:lnTo>
                    <a:pt x="219595" y="107632"/>
                  </a:lnTo>
                  <a:lnTo>
                    <a:pt x="0" y="22669"/>
                  </a:lnTo>
                  <a:lnTo>
                    <a:pt x="219595" y="268909"/>
                  </a:lnTo>
                  <a:lnTo>
                    <a:pt x="219595" y="540359"/>
                  </a:lnTo>
                  <a:lnTo>
                    <a:pt x="222347" y="546546"/>
                  </a:lnTo>
                  <a:lnTo>
                    <a:pt x="261914" y="564941"/>
                  </a:lnTo>
                  <a:lnTo>
                    <a:pt x="312239" y="576880"/>
                  </a:lnTo>
                  <a:lnTo>
                    <a:pt x="379720" y="588386"/>
                  </a:lnTo>
                  <a:lnTo>
                    <a:pt x="419358" y="593931"/>
                  </a:lnTo>
                  <a:lnTo>
                    <a:pt x="462642" y="599312"/>
                  </a:lnTo>
                  <a:lnTo>
                    <a:pt x="509357" y="604511"/>
                  </a:lnTo>
                  <a:lnTo>
                    <a:pt x="559288" y="609509"/>
                  </a:lnTo>
                  <a:lnTo>
                    <a:pt x="612222" y="614287"/>
                  </a:lnTo>
                  <a:lnTo>
                    <a:pt x="667944" y="618828"/>
                  </a:lnTo>
                  <a:lnTo>
                    <a:pt x="726239" y="623112"/>
                  </a:lnTo>
                  <a:lnTo>
                    <a:pt x="786893" y="627120"/>
                  </a:lnTo>
                  <a:lnTo>
                    <a:pt x="849691" y="630835"/>
                  </a:lnTo>
                  <a:lnTo>
                    <a:pt x="914420" y="634238"/>
                  </a:lnTo>
                  <a:lnTo>
                    <a:pt x="980864" y="637310"/>
                  </a:lnTo>
                  <a:lnTo>
                    <a:pt x="1048809" y="640032"/>
                  </a:lnTo>
                  <a:lnTo>
                    <a:pt x="1118041" y="642387"/>
                  </a:lnTo>
                  <a:lnTo>
                    <a:pt x="1188345" y="644355"/>
                  </a:lnTo>
                  <a:lnTo>
                    <a:pt x="1259507" y="645918"/>
                  </a:lnTo>
                  <a:lnTo>
                    <a:pt x="1331312" y="647058"/>
                  </a:lnTo>
                  <a:lnTo>
                    <a:pt x="1403545" y="647755"/>
                  </a:lnTo>
                  <a:lnTo>
                    <a:pt x="1475993" y="647992"/>
                  </a:lnTo>
                  <a:lnTo>
                    <a:pt x="6523189" y="647992"/>
                  </a:lnTo>
                  <a:lnTo>
                    <a:pt x="6595640" y="647755"/>
                  </a:lnTo>
                  <a:lnTo>
                    <a:pt x="6667880" y="647058"/>
                  </a:lnTo>
                  <a:lnTo>
                    <a:pt x="6739693" y="645918"/>
                  </a:lnTo>
                  <a:lnTo>
                    <a:pt x="6810866" y="644355"/>
                  </a:lnTo>
                  <a:lnTo>
                    <a:pt x="6881182" y="642387"/>
                  </a:lnTo>
                  <a:lnTo>
                    <a:pt x="6950429" y="640032"/>
                  </a:lnTo>
                  <a:lnTo>
                    <a:pt x="7018390" y="637310"/>
                  </a:lnTo>
                  <a:lnTo>
                    <a:pt x="7084852" y="634238"/>
                  </a:lnTo>
                  <a:lnTo>
                    <a:pt x="7149599" y="630835"/>
                  </a:lnTo>
                  <a:lnTo>
                    <a:pt x="7212417" y="627120"/>
                  </a:lnTo>
                  <a:lnTo>
                    <a:pt x="7273091" y="623112"/>
                  </a:lnTo>
                  <a:lnTo>
                    <a:pt x="7331407" y="618828"/>
                  </a:lnTo>
                  <a:lnTo>
                    <a:pt x="7387150" y="614287"/>
                  </a:lnTo>
                  <a:lnTo>
                    <a:pt x="7440104" y="609509"/>
                  </a:lnTo>
                  <a:lnTo>
                    <a:pt x="7490057" y="604511"/>
                  </a:lnTo>
                  <a:lnTo>
                    <a:pt x="7536791" y="599312"/>
                  </a:lnTo>
                  <a:lnTo>
                    <a:pt x="7580094" y="593931"/>
                  </a:lnTo>
                  <a:lnTo>
                    <a:pt x="7619751" y="588386"/>
                  </a:lnTo>
                  <a:lnTo>
                    <a:pt x="7687264" y="576880"/>
                  </a:lnTo>
                  <a:lnTo>
                    <a:pt x="7737615" y="564941"/>
                  </a:lnTo>
                  <a:lnTo>
                    <a:pt x="7777202" y="546546"/>
                  </a:lnTo>
                  <a:lnTo>
                    <a:pt x="7779956" y="540359"/>
                  </a:lnTo>
                  <a:lnTo>
                    <a:pt x="7779956" y="107632"/>
                  </a:lnTo>
                  <a:lnTo>
                    <a:pt x="7737615" y="82929"/>
                  </a:lnTo>
                  <a:lnTo>
                    <a:pt x="7687264" y="70961"/>
                  </a:lnTo>
                  <a:lnTo>
                    <a:pt x="7619751" y="59442"/>
                  </a:lnTo>
                  <a:lnTo>
                    <a:pt x="7580094" y="53896"/>
                  </a:lnTo>
                  <a:lnTo>
                    <a:pt x="7536791" y="48518"/>
                  </a:lnTo>
                  <a:lnTo>
                    <a:pt x="7490057" y="43324"/>
                  </a:lnTo>
                  <a:lnTo>
                    <a:pt x="7440104" y="38334"/>
                  </a:lnTo>
                  <a:lnTo>
                    <a:pt x="7387150" y="33566"/>
                  </a:lnTo>
                  <a:lnTo>
                    <a:pt x="7331407" y="29037"/>
                  </a:lnTo>
                  <a:lnTo>
                    <a:pt x="7273091" y="24765"/>
                  </a:lnTo>
                  <a:lnTo>
                    <a:pt x="7212417" y="20770"/>
                  </a:lnTo>
                  <a:lnTo>
                    <a:pt x="7149599" y="17069"/>
                  </a:lnTo>
                  <a:lnTo>
                    <a:pt x="7084852" y="13681"/>
                  </a:lnTo>
                  <a:lnTo>
                    <a:pt x="7018390" y="10623"/>
                  </a:lnTo>
                  <a:lnTo>
                    <a:pt x="6950429" y="7913"/>
                  </a:lnTo>
                  <a:lnTo>
                    <a:pt x="6881182" y="5571"/>
                  </a:lnTo>
                  <a:lnTo>
                    <a:pt x="6810866" y="3614"/>
                  </a:lnTo>
                  <a:lnTo>
                    <a:pt x="6739693" y="2060"/>
                  </a:lnTo>
                  <a:lnTo>
                    <a:pt x="6667880" y="927"/>
                  </a:lnTo>
                  <a:lnTo>
                    <a:pt x="6595640" y="234"/>
                  </a:lnTo>
                  <a:lnTo>
                    <a:pt x="6523189" y="0"/>
                  </a:lnTo>
                  <a:close/>
                </a:path>
              </a:pathLst>
            </a:custGeom>
            <a:solidFill>
              <a:srgbClr val="E5E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8404" y="2376017"/>
              <a:ext cx="7780020" cy="648335"/>
            </a:xfrm>
            <a:custGeom>
              <a:avLst/>
              <a:gdLst/>
              <a:ahLst/>
              <a:cxnLst/>
              <a:rect l="l" t="t" r="r" b="b"/>
              <a:pathLst>
                <a:path w="7780020" h="648335">
                  <a:moveTo>
                    <a:pt x="1475993" y="0"/>
                  </a:moveTo>
                  <a:lnTo>
                    <a:pt x="1403545" y="234"/>
                  </a:lnTo>
                  <a:lnTo>
                    <a:pt x="1331312" y="927"/>
                  </a:lnTo>
                  <a:lnTo>
                    <a:pt x="1259507" y="2060"/>
                  </a:lnTo>
                  <a:lnTo>
                    <a:pt x="1188345" y="3614"/>
                  </a:lnTo>
                  <a:lnTo>
                    <a:pt x="1118041" y="5571"/>
                  </a:lnTo>
                  <a:lnTo>
                    <a:pt x="1048809" y="7913"/>
                  </a:lnTo>
                  <a:lnTo>
                    <a:pt x="980864" y="10623"/>
                  </a:lnTo>
                  <a:lnTo>
                    <a:pt x="914420" y="13681"/>
                  </a:lnTo>
                  <a:lnTo>
                    <a:pt x="849691" y="17069"/>
                  </a:lnTo>
                  <a:lnTo>
                    <a:pt x="786893" y="20770"/>
                  </a:lnTo>
                  <a:lnTo>
                    <a:pt x="726239" y="24765"/>
                  </a:lnTo>
                  <a:lnTo>
                    <a:pt x="667944" y="29037"/>
                  </a:lnTo>
                  <a:lnTo>
                    <a:pt x="612222" y="33566"/>
                  </a:lnTo>
                  <a:lnTo>
                    <a:pt x="559288" y="38334"/>
                  </a:lnTo>
                  <a:lnTo>
                    <a:pt x="509357" y="43324"/>
                  </a:lnTo>
                  <a:lnTo>
                    <a:pt x="462642" y="48518"/>
                  </a:lnTo>
                  <a:lnTo>
                    <a:pt x="419358" y="53896"/>
                  </a:lnTo>
                  <a:lnTo>
                    <a:pt x="379720" y="59442"/>
                  </a:lnTo>
                  <a:lnTo>
                    <a:pt x="312239" y="70961"/>
                  </a:lnTo>
                  <a:lnTo>
                    <a:pt x="261914" y="82929"/>
                  </a:lnTo>
                  <a:lnTo>
                    <a:pt x="222347" y="101406"/>
                  </a:lnTo>
                  <a:lnTo>
                    <a:pt x="219595" y="107632"/>
                  </a:lnTo>
                  <a:lnTo>
                    <a:pt x="0" y="22669"/>
                  </a:lnTo>
                  <a:lnTo>
                    <a:pt x="219595" y="268909"/>
                  </a:lnTo>
                  <a:lnTo>
                    <a:pt x="219595" y="379069"/>
                  </a:lnTo>
                  <a:lnTo>
                    <a:pt x="219595" y="459714"/>
                  </a:lnTo>
                  <a:lnTo>
                    <a:pt x="219595" y="540359"/>
                  </a:lnTo>
                  <a:lnTo>
                    <a:pt x="222347" y="546546"/>
                  </a:lnTo>
                  <a:lnTo>
                    <a:pt x="261914" y="564941"/>
                  </a:lnTo>
                  <a:lnTo>
                    <a:pt x="312239" y="576880"/>
                  </a:lnTo>
                  <a:lnTo>
                    <a:pt x="379720" y="588386"/>
                  </a:lnTo>
                  <a:lnTo>
                    <a:pt x="419358" y="593931"/>
                  </a:lnTo>
                  <a:lnTo>
                    <a:pt x="462642" y="599312"/>
                  </a:lnTo>
                  <a:lnTo>
                    <a:pt x="509357" y="604511"/>
                  </a:lnTo>
                  <a:lnTo>
                    <a:pt x="559288" y="609509"/>
                  </a:lnTo>
                  <a:lnTo>
                    <a:pt x="612222" y="614287"/>
                  </a:lnTo>
                  <a:lnTo>
                    <a:pt x="667944" y="618828"/>
                  </a:lnTo>
                  <a:lnTo>
                    <a:pt x="726239" y="623112"/>
                  </a:lnTo>
                  <a:lnTo>
                    <a:pt x="786893" y="627120"/>
                  </a:lnTo>
                  <a:lnTo>
                    <a:pt x="849691" y="630835"/>
                  </a:lnTo>
                  <a:lnTo>
                    <a:pt x="914420" y="634238"/>
                  </a:lnTo>
                  <a:lnTo>
                    <a:pt x="980864" y="637310"/>
                  </a:lnTo>
                  <a:lnTo>
                    <a:pt x="1048809" y="640032"/>
                  </a:lnTo>
                  <a:lnTo>
                    <a:pt x="1118041" y="642387"/>
                  </a:lnTo>
                  <a:lnTo>
                    <a:pt x="1188345" y="644355"/>
                  </a:lnTo>
                  <a:lnTo>
                    <a:pt x="1259507" y="645918"/>
                  </a:lnTo>
                  <a:lnTo>
                    <a:pt x="1331312" y="647058"/>
                  </a:lnTo>
                  <a:lnTo>
                    <a:pt x="1403545" y="647755"/>
                  </a:lnTo>
                  <a:lnTo>
                    <a:pt x="1475993" y="647992"/>
                  </a:lnTo>
                  <a:lnTo>
                    <a:pt x="2417394" y="647992"/>
                  </a:lnTo>
                  <a:lnTo>
                    <a:pt x="3359150" y="647992"/>
                  </a:lnTo>
                  <a:lnTo>
                    <a:pt x="4640033" y="647992"/>
                  </a:lnTo>
                  <a:lnTo>
                    <a:pt x="5581789" y="647992"/>
                  </a:lnTo>
                  <a:lnTo>
                    <a:pt x="6523189" y="647992"/>
                  </a:lnTo>
                  <a:lnTo>
                    <a:pt x="6595640" y="647755"/>
                  </a:lnTo>
                  <a:lnTo>
                    <a:pt x="6667880" y="647058"/>
                  </a:lnTo>
                  <a:lnTo>
                    <a:pt x="6739693" y="645918"/>
                  </a:lnTo>
                  <a:lnTo>
                    <a:pt x="6810866" y="644355"/>
                  </a:lnTo>
                  <a:lnTo>
                    <a:pt x="6881182" y="642387"/>
                  </a:lnTo>
                  <a:lnTo>
                    <a:pt x="6950429" y="640032"/>
                  </a:lnTo>
                  <a:lnTo>
                    <a:pt x="7018390" y="637310"/>
                  </a:lnTo>
                  <a:lnTo>
                    <a:pt x="7084852" y="634238"/>
                  </a:lnTo>
                  <a:lnTo>
                    <a:pt x="7149599" y="630835"/>
                  </a:lnTo>
                  <a:lnTo>
                    <a:pt x="7212417" y="627120"/>
                  </a:lnTo>
                  <a:lnTo>
                    <a:pt x="7273091" y="623112"/>
                  </a:lnTo>
                  <a:lnTo>
                    <a:pt x="7331407" y="618828"/>
                  </a:lnTo>
                  <a:lnTo>
                    <a:pt x="7387150" y="614287"/>
                  </a:lnTo>
                  <a:lnTo>
                    <a:pt x="7440104" y="609509"/>
                  </a:lnTo>
                  <a:lnTo>
                    <a:pt x="7490057" y="604511"/>
                  </a:lnTo>
                  <a:lnTo>
                    <a:pt x="7536791" y="599312"/>
                  </a:lnTo>
                  <a:lnTo>
                    <a:pt x="7580094" y="593931"/>
                  </a:lnTo>
                  <a:lnTo>
                    <a:pt x="7619751" y="588386"/>
                  </a:lnTo>
                  <a:lnTo>
                    <a:pt x="7687264" y="576880"/>
                  </a:lnTo>
                  <a:lnTo>
                    <a:pt x="7737615" y="564941"/>
                  </a:lnTo>
                  <a:lnTo>
                    <a:pt x="7777202" y="546546"/>
                  </a:lnTo>
                  <a:lnTo>
                    <a:pt x="7779956" y="540359"/>
                  </a:lnTo>
                  <a:lnTo>
                    <a:pt x="7779956" y="459714"/>
                  </a:lnTo>
                  <a:lnTo>
                    <a:pt x="7779956" y="379069"/>
                  </a:lnTo>
                  <a:lnTo>
                    <a:pt x="7779956" y="268909"/>
                  </a:lnTo>
                  <a:lnTo>
                    <a:pt x="7779956" y="188277"/>
                  </a:lnTo>
                  <a:lnTo>
                    <a:pt x="7779956" y="107632"/>
                  </a:lnTo>
                  <a:lnTo>
                    <a:pt x="7777202" y="101406"/>
                  </a:lnTo>
                  <a:lnTo>
                    <a:pt x="7737615" y="82929"/>
                  </a:lnTo>
                  <a:lnTo>
                    <a:pt x="7687264" y="70961"/>
                  </a:lnTo>
                  <a:lnTo>
                    <a:pt x="7619751" y="59442"/>
                  </a:lnTo>
                  <a:lnTo>
                    <a:pt x="7580094" y="53896"/>
                  </a:lnTo>
                  <a:lnTo>
                    <a:pt x="7536791" y="48518"/>
                  </a:lnTo>
                  <a:lnTo>
                    <a:pt x="7490057" y="43324"/>
                  </a:lnTo>
                  <a:lnTo>
                    <a:pt x="7440104" y="38334"/>
                  </a:lnTo>
                  <a:lnTo>
                    <a:pt x="7387150" y="33566"/>
                  </a:lnTo>
                  <a:lnTo>
                    <a:pt x="7331407" y="29037"/>
                  </a:lnTo>
                  <a:lnTo>
                    <a:pt x="7273091" y="24765"/>
                  </a:lnTo>
                  <a:lnTo>
                    <a:pt x="7212417" y="20770"/>
                  </a:lnTo>
                  <a:lnTo>
                    <a:pt x="7149599" y="17069"/>
                  </a:lnTo>
                  <a:lnTo>
                    <a:pt x="7084852" y="13681"/>
                  </a:lnTo>
                  <a:lnTo>
                    <a:pt x="7018390" y="10623"/>
                  </a:lnTo>
                  <a:lnTo>
                    <a:pt x="6950429" y="7913"/>
                  </a:lnTo>
                  <a:lnTo>
                    <a:pt x="6881182" y="5571"/>
                  </a:lnTo>
                  <a:lnTo>
                    <a:pt x="6810866" y="3614"/>
                  </a:lnTo>
                  <a:lnTo>
                    <a:pt x="6739693" y="2060"/>
                  </a:lnTo>
                  <a:lnTo>
                    <a:pt x="6667880" y="927"/>
                  </a:lnTo>
                  <a:lnTo>
                    <a:pt x="6595640" y="234"/>
                  </a:lnTo>
                  <a:lnTo>
                    <a:pt x="6523189" y="0"/>
                  </a:lnTo>
                  <a:lnTo>
                    <a:pt x="5581789" y="0"/>
                  </a:lnTo>
                  <a:lnTo>
                    <a:pt x="4640033" y="0"/>
                  </a:lnTo>
                  <a:lnTo>
                    <a:pt x="3359150" y="0"/>
                  </a:lnTo>
                  <a:lnTo>
                    <a:pt x="2417394" y="0"/>
                  </a:lnTo>
                  <a:lnTo>
                    <a:pt x="1475993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7916" y="3306610"/>
              <a:ext cx="7858759" cy="792480"/>
            </a:xfrm>
            <a:custGeom>
              <a:avLst/>
              <a:gdLst/>
              <a:ahLst/>
              <a:cxnLst/>
              <a:rect l="l" t="t" r="r" b="b"/>
              <a:pathLst>
                <a:path w="7858759" h="792479">
                  <a:moveTo>
                    <a:pt x="6601688" y="0"/>
                  </a:moveTo>
                  <a:lnTo>
                    <a:pt x="1554479" y="0"/>
                  </a:lnTo>
                  <a:lnTo>
                    <a:pt x="1482031" y="287"/>
                  </a:lnTo>
                  <a:lnTo>
                    <a:pt x="1409798" y="1133"/>
                  </a:lnTo>
                  <a:lnTo>
                    <a:pt x="1337993" y="2516"/>
                  </a:lnTo>
                  <a:lnTo>
                    <a:pt x="1266831" y="4415"/>
                  </a:lnTo>
                  <a:lnTo>
                    <a:pt x="1196527" y="6805"/>
                  </a:lnTo>
                  <a:lnTo>
                    <a:pt x="1127295" y="9666"/>
                  </a:lnTo>
                  <a:lnTo>
                    <a:pt x="1059350" y="12976"/>
                  </a:lnTo>
                  <a:lnTo>
                    <a:pt x="992906" y="16711"/>
                  </a:lnTo>
                  <a:lnTo>
                    <a:pt x="928177" y="20849"/>
                  </a:lnTo>
                  <a:lnTo>
                    <a:pt x="865379" y="25369"/>
                  </a:lnTo>
                  <a:lnTo>
                    <a:pt x="804725" y="30248"/>
                  </a:lnTo>
                  <a:lnTo>
                    <a:pt x="746430" y="35464"/>
                  </a:lnTo>
                  <a:lnTo>
                    <a:pt x="690708" y="40995"/>
                  </a:lnTo>
                  <a:lnTo>
                    <a:pt x="637774" y="46818"/>
                  </a:lnTo>
                  <a:lnTo>
                    <a:pt x="587843" y="52911"/>
                  </a:lnTo>
                  <a:lnTo>
                    <a:pt x="541128" y="59253"/>
                  </a:lnTo>
                  <a:lnTo>
                    <a:pt x="497844" y="65819"/>
                  </a:lnTo>
                  <a:lnTo>
                    <a:pt x="458206" y="72590"/>
                  </a:lnTo>
                  <a:lnTo>
                    <a:pt x="390725" y="86651"/>
                  </a:lnTo>
                  <a:lnTo>
                    <a:pt x="340400" y="101260"/>
                  </a:lnTo>
                  <a:lnTo>
                    <a:pt x="300833" y="123809"/>
                  </a:lnTo>
                  <a:lnTo>
                    <a:pt x="298081" y="131406"/>
                  </a:lnTo>
                  <a:lnTo>
                    <a:pt x="0" y="35280"/>
                  </a:lnTo>
                  <a:lnTo>
                    <a:pt x="298081" y="329044"/>
                  </a:lnTo>
                  <a:lnTo>
                    <a:pt x="298081" y="660603"/>
                  </a:lnTo>
                  <a:lnTo>
                    <a:pt x="300833" y="668200"/>
                  </a:lnTo>
                  <a:lnTo>
                    <a:pt x="340400" y="690767"/>
                  </a:lnTo>
                  <a:lnTo>
                    <a:pt x="390725" y="705401"/>
                  </a:lnTo>
                  <a:lnTo>
                    <a:pt x="458206" y="719494"/>
                  </a:lnTo>
                  <a:lnTo>
                    <a:pt x="497844" y="726282"/>
                  </a:lnTo>
                  <a:lnTo>
                    <a:pt x="541128" y="732868"/>
                  </a:lnTo>
                  <a:lnTo>
                    <a:pt x="587843" y="739229"/>
                  </a:lnTo>
                  <a:lnTo>
                    <a:pt x="637774" y="745343"/>
                  </a:lnTo>
                  <a:lnTo>
                    <a:pt x="690708" y="751187"/>
                  </a:lnTo>
                  <a:lnTo>
                    <a:pt x="746430" y="756739"/>
                  </a:lnTo>
                  <a:lnTo>
                    <a:pt x="804725" y="761975"/>
                  </a:lnTo>
                  <a:lnTo>
                    <a:pt x="865379" y="766875"/>
                  </a:lnTo>
                  <a:lnTo>
                    <a:pt x="928177" y="771414"/>
                  </a:lnTo>
                  <a:lnTo>
                    <a:pt x="992906" y="775571"/>
                  </a:lnTo>
                  <a:lnTo>
                    <a:pt x="1059350" y="779324"/>
                  </a:lnTo>
                  <a:lnTo>
                    <a:pt x="1127295" y="782649"/>
                  </a:lnTo>
                  <a:lnTo>
                    <a:pt x="1196527" y="785524"/>
                  </a:lnTo>
                  <a:lnTo>
                    <a:pt x="1266831" y="787927"/>
                  </a:lnTo>
                  <a:lnTo>
                    <a:pt x="1337993" y="789835"/>
                  </a:lnTo>
                  <a:lnTo>
                    <a:pt x="1409798" y="791226"/>
                  </a:lnTo>
                  <a:lnTo>
                    <a:pt x="1482031" y="792077"/>
                  </a:lnTo>
                  <a:lnTo>
                    <a:pt x="1554479" y="792365"/>
                  </a:lnTo>
                  <a:lnTo>
                    <a:pt x="6601688" y="792365"/>
                  </a:lnTo>
                  <a:lnTo>
                    <a:pt x="6674138" y="792077"/>
                  </a:lnTo>
                  <a:lnTo>
                    <a:pt x="6746376" y="791226"/>
                  </a:lnTo>
                  <a:lnTo>
                    <a:pt x="6818188" y="789835"/>
                  </a:lnTo>
                  <a:lnTo>
                    <a:pt x="6889359" y="787927"/>
                  </a:lnTo>
                  <a:lnTo>
                    <a:pt x="6959675" y="785524"/>
                  </a:lnTo>
                  <a:lnTo>
                    <a:pt x="7028920" y="782649"/>
                  </a:lnTo>
                  <a:lnTo>
                    <a:pt x="7096881" y="779324"/>
                  </a:lnTo>
                  <a:lnTo>
                    <a:pt x="7163342" y="775571"/>
                  </a:lnTo>
                  <a:lnTo>
                    <a:pt x="7228088" y="771414"/>
                  </a:lnTo>
                  <a:lnTo>
                    <a:pt x="7290906" y="766875"/>
                  </a:lnTo>
                  <a:lnTo>
                    <a:pt x="7351580" y="761975"/>
                  </a:lnTo>
                  <a:lnTo>
                    <a:pt x="7409895" y="756739"/>
                  </a:lnTo>
                  <a:lnTo>
                    <a:pt x="7465637" y="751187"/>
                  </a:lnTo>
                  <a:lnTo>
                    <a:pt x="7518592" y="745343"/>
                  </a:lnTo>
                  <a:lnTo>
                    <a:pt x="7568544" y="739229"/>
                  </a:lnTo>
                  <a:lnTo>
                    <a:pt x="7615278" y="732868"/>
                  </a:lnTo>
                  <a:lnTo>
                    <a:pt x="7658581" y="726282"/>
                  </a:lnTo>
                  <a:lnTo>
                    <a:pt x="7698237" y="719494"/>
                  </a:lnTo>
                  <a:lnTo>
                    <a:pt x="7765750" y="705401"/>
                  </a:lnTo>
                  <a:lnTo>
                    <a:pt x="7816101" y="690767"/>
                  </a:lnTo>
                  <a:lnTo>
                    <a:pt x="7855688" y="668200"/>
                  </a:lnTo>
                  <a:lnTo>
                    <a:pt x="7858442" y="660603"/>
                  </a:lnTo>
                  <a:lnTo>
                    <a:pt x="7858442" y="131406"/>
                  </a:lnTo>
                  <a:lnTo>
                    <a:pt x="7816101" y="101260"/>
                  </a:lnTo>
                  <a:lnTo>
                    <a:pt x="7765750" y="86651"/>
                  </a:lnTo>
                  <a:lnTo>
                    <a:pt x="7698237" y="72590"/>
                  </a:lnTo>
                  <a:lnTo>
                    <a:pt x="7658581" y="65819"/>
                  </a:lnTo>
                  <a:lnTo>
                    <a:pt x="7615278" y="59253"/>
                  </a:lnTo>
                  <a:lnTo>
                    <a:pt x="7568544" y="52911"/>
                  </a:lnTo>
                  <a:lnTo>
                    <a:pt x="7518592" y="46818"/>
                  </a:lnTo>
                  <a:lnTo>
                    <a:pt x="7465637" y="40995"/>
                  </a:lnTo>
                  <a:lnTo>
                    <a:pt x="7409895" y="35464"/>
                  </a:lnTo>
                  <a:lnTo>
                    <a:pt x="7351580" y="30248"/>
                  </a:lnTo>
                  <a:lnTo>
                    <a:pt x="7290906" y="25369"/>
                  </a:lnTo>
                  <a:lnTo>
                    <a:pt x="7228088" y="20849"/>
                  </a:lnTo>
                  <a:lnTo>
                    <a:pt x="7163342" y="16711"/>
                  </a:lnTo>
                  <a:lnTo>
                    <a:pt x="7096881" y="12976"/>
                  </a:lnTo>
                  <a:lnTo>
                    <a:pt x="7028920" y="9666"/>
                  </a:lnTo>
                  <a:lnTo>
                    <a:pt x="6959675" y="6805"/>
                  </a:lnTo>
                  <a:lnTo>
                    <a:pt x="6889359" y="4415"/>
                  </a:lnTo>
                  <a:lnTo>
                    <a:pt x="6818188" y="2516"/>
                  </a:lnTo>
                  <a:lnTo>
                    <a:pt x="6746376" y="1133"/>
                  </a:lnTo>
                  <a:lnTo>
                    <a:pt x="6674138" y="287"/>
                  </a:lnTo>
                  <a:lnTo>
                    <a:pt x="6601688" y="0"/>
                  </a:lnTo>
                  <a:close/>
                </a:path>
              </a:pathLst>
            </a:custGeom>
            <a:solidFill>
              <a:srgbClr val="DDD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7916" y="3306610"/>
              <a:ext cx="7858759" cy="792480"/>
            </a:xfrm>
            <a:custGeom>
              <a:avLst/>
              <a:gdLst/>
              <a:ahLst/>
              <a:cxnLst/>
              <a:rect l="l" t="t" r="r" b="b"/>
              <a:pathLst>
                <a:path w="7858759" h="792479">
                  <a:moveTo>
                    <a:pt x="1554479" y="0"/>
                  </a:moveTo>
                  <a:lnTo>
                    <a:pt x="1482031" y="287"/>
                  </a:lnTo>
                  <a:lnTo>
                    <a:pt x="1409798" y="1133"/>
                  </a:lnTo>
                  <a:lnTo>
                    <a:pt x="1337993" y="2516"/>
                  </a:lnTo>
                  <a:lnTo>
                    <a:pt x="1266831" y="4415"/>
                  </a:lnTo>
                  <a:lnTo>
                    <a:pt x="1196527" y="6805"/>
                  </a:lnTo>
                  <a:lnTo>
                    <a:pt x="1127295" y="9666"/>
                  </a:lnTo>
                  <a:lnTo>
                    <a:pt x="1059350" y="12976"/>
                  </a:lnTo>
                  <a:lnTo>
                    <a:pt x="992906" y="16711"/>
                  </a:lnTo>
                  <a:lnTo>
                    <a:pt x="928177" y="20849"/>
                  </a:lnTo>
                  <a:lnTo>
                    <a:pt x="865379" y="25369"/>
                  </a:lnTo>
                  <a:lnTo>
                    <a:pt x="804725" y="30248"/>
                  </a:lnTo>
                  <a:lnTo>
                    <a:pt x="746430" y="35464"/>
                  </a:lnTo>
                  <a:lnTo>
                    <a:pt x="690708" y="40995"/>
                  </a:lnTo>
                  <a:lnTo>
                    <a:pt x="637774" y="46818"/>
                  </a:lnTo>
                  <a:lnTo>
                    <a:pt x="587843" y="52911"/>
                  </a:lnTo>
                  <a:lnTo>
                    <a:pt x="541128" y="59253"/>
                  </a:lnTo>
                  <a:lnTo>
                    <a:pt x="497844" y="65819"/>
                  </a:lnTo>
                  <a:lnTo>
                    <a:pt x="458206" y="72590"/>
                  </a:lnTo>
                  <a:lnTo>
                    <a:pt x="390725" y="86651"/>
                  </a:lnTo>
                  <a:lnTo>
                    <a:pt x="340400" y="101260"/>
                  </a:lnTo>
                  <a:lnTo>
                    <a:pt x="300833" y="123809"/>
                  </a:lnTo>
                  <a:lnTo>
                    <a:pt x="298081" y="131406"/>
                  </a:lnTo>
                  <a:lnTo>
                    <a:pt x="0" y="35280"/>
                  </a:lnTo>
                  <a:lnTo>
                    <a:pt x="298081" y="329044"/>
                  </a:lnTo>
                  <a:lnTo>
                    <a:pt x="298081" y="462965"/>
                  </a:lnTo>
                  <a:lnTo>
                    <a:pt x="298081" y="561962"/>
                  </a:lnTo>
                  <a:lnTo>
                    <a:pt x="298081" y="660603"/>
                  </a:lnTo>
                  <a:lnTo>
                    <a:pt x="300833" y="668200"/>
                  </a:lnTo>
                  <a:lnTo>
                    <a:pt x="340400" y="690767"/>
                  </a:lnTo>
                  <a:lnTo>
                    <a:pt x="390725" y="705401"/>
                  </a:lnTo>
                  <a:lnTo>
                    <a:pt x="458206" y="719494"/>
                  </a:lnTo>
                  <a:lnTo>
                    <a:pt x="497844" y="726282"/>
                  </a:lnTo>
                  <a:lnTo>
                    <a:pt x="541128" y="732868"/>
                  </a:lnTo>
                  <a:lnTo>
                    <a:pt x="587843" y="739229"/>
                  </a:lnTo>
                  <a:lnTo>
                    <a:pt x="637774" y="745343"/>
                  </a:lnTo>
                  <a:lnTo>
                    <a:pt x="690708" y="751187"/>
                  </a:lnTo>
                  <a:lnTo>
                    <a:pt x="746430" y="756739"/>
                  </a:lnTo>
                  <a:lnTo>
                    <a:pt x="804725" y="761975"/>
                  </a:lnTo>
                  <a:lnTo>
                    <a:pt x="865379" y="766875"/>
                  </a:lnTo>
                  <a:lnTo>
                    <a:pt x="928177" y="771414"/>
                  </a:lnTo>
                  <a:lnTo>
                    <a:pt x="992906" y="775571"/>
                  </a:lnTo>
                  <a:lnTo>
                    <a:pt x="1059350" y="779324"/>
                  </a:lnTo>
                  <a:lnTo>
                    <a:pt x="1127295" y="782649"/>
                  </a:lnTo>
                  <a:lnTo>
                    <a:pt x="1196527" y="785524"/>
                  </a:lnTo>
                  <a:lnTo>
                    <a:pt x="1266831" y="787927"/>
                  </a:lnTo>
                  <a:lnTo>
                    <a:pt x="1337993" y="789835"/>
                  </a:lnTo>
                  <a:lnTo>
                    <a:pt x="1409798" y="791226"/>
                  </a:lnTo>
                  <a:lnTo>
                    <a:pt x="1482031" y="792077"/>
                  </a:lnTo>
                  <a:lnTo>
                    <a:pt x="1554479" y="792365"/>
                  </a:lnTo>
                  <a:lnTo>
                    <a:pt x="2495880" y="792365"/>
                  </a:lnTo>
                  <a:lnTo>
                    <a:pt x="3437648" y="792365"/>
                  </a:lnTo>
                  <a:lnTo>
                    <a:pt x="4718519" y="792365"/>
                  </a:lnTo>
                  <a:lnTo>
                    <a:pt x="5660288" y="792365"/>
                  </a:lnTo>
                  <a:lnTo>
                    <a:pt x="6601688" y="792365"/>
                  </a:lnTo>
                  <a:lnTo>
                    <a:pt x="6674138" y="792077"/>
                  </a:lnTo>
                  <a:lnTo>
                    <a:pt x="6746376" y="791226"/>
                  </a:lnTo>
                  <a:lnTo>
                    <a:pt x="6818188" y="789835"/>
                  </a:lnTo>
                  <a:lnTo>
                    <a:pt x="6889359" y="787927"/>
                  </a:lnTo>
                  <a:lnTo>
                    <a:pt x="6959675" y="785524"/>
                  </a:lnTo>
                  <a:lnTo>
                    <a:pt x="7028920" y="782649"/>
                  </a:lnTo>
                  <a:lnTo>
                    <a:pt x="7096881" y="779324"/>
                  </a:lnTo>
                  <a:lnTo>
                    <a:pt x="7163342" y="775571"/>
                  </a:lnTo>
                  <a:lnTo>
                    <a:pt x="7228088" y="771414"/>
                  </a:lnTo>
                  <a:lnTo>
                    <a:pt x="7290906" y="766875"/>
                  </a:lnTo>
                  <a:lnTo>
                    <a:pt x="7351580" y="761975"/>
                  </a:lnTo>
                  <a:lnTo>
                    <a:pt x="7409895" y="756739"/>
                  </a:lnTo>
                  <a:lnTo>
                    <a:pt x="7465637" y="751187"/>
                  </a:lnTo>
                  <a:lnTo>
                    <a:pt x="7518592" y="745343"/>
                  </a:lnTo>
                  <a:lnTo>
                    <a:pt x="7568544" y="739229"/>
                  </a:lnTo>
                  <a:lnTo>
                    <a:pt x="7615278" y="732868"/>
                  </a:lnTo>
                  <a:lnTo>
                    <a:pt x="7658581" y="726282"/>
                  </a:lnTo>
                  <a:lnTo>
                    <a:pt x="7698237" y="719494"/>
                  </a:lnTo>
                  <a:lnTo>
                    <a:pt x="7765750" y="705401"/>
                  </a:lnTo>
                  <a:lnTo>
                    <a:pt x="7816101" y="690767"/>
                  </a:lnTo>
                  <a:lnTo>
                    <a:pt x="7855688" y="668200"/>
                  </a:lnTo>
                  <a:lnTo>
                    <a:pt x="7858442" y="660603"/>
                  </a:lnTo>
                  <a:lnTo>
                    <a:pt x="7858442" y="561962"/>
                  </a:lnTo>
                  <a:lnTo>
                    <a:pt x="7858442" y="462965"/>
                  </a:lnTo>
                  <a:lnTo>
                    <a:pt x="7858442" y="329044"/>
                  </a:lnTo>
                  <a:lnTo>
                    <a:pt x="7858442" y="230047"/>
                  </a:lnTo>
                  <a:lnTo>
                    <a:pt x="7858442" y="131406"/>
                  </a:lnTo>
                  <a:lnTo>
                    <a:pt x="7855688" y="123809"/>
                  </a:lnTo>
                  <a:lnTo>
                    <a:pt x="7816101" y="101260"/>
                  </a:lnTo>
                  <a:lnTo>
                    <a:pt x="7765750" y="86651"/>
                  </a:lnTo>
                  <a:lnTo>
                    <a:pt x="7698237" y="72590"/>
                  </a:lnTo>
                  <a:lnTo>
                    <a:pt x="7658581" y="65819"/>
                  </a:lnTo>
                  <a:lnTo>
                    <a:pt x="7615278" y="59253"/>
                  </a:lnTo>
                  <a:lnTo>
                    <a:pt x="7568544" y="52911"/>
                  </a:lnTo>
                  <a:lnTo>
                    <a:pt x="7518592" y="46818"/>
                  </a:lnTo>
                  <a:lnTo>
                    <a:pt x="7465637" y="40995"/>
                  </a:lnTo>
                  <a:lnTo>
                    <a:pt x="7409895" y="35464"/>
                  </a:lnTo>
                  <a:lnTo>
                    <a:pt x="7351580" y="30248"/>
                  </a:lnTo>
                  <a:lnTo>
                    <a:pt x="7290906" y="25369"/>
                  </a:lnTo>
                  <a:lnTo>
                    <a:pt x="7228088" y="20849"/>
                  </a:lnTo>
                  <a:lnTo>
                    <a:pt x="7163342" y="16711"/>
                  </a:lnTo>
                  <a:lnTo>
                    <a:pt x="7096881" y="12976"/>
                  </a:lnTo>
                  <a:lnTo>
                    <a:pt x="7028920" y="9666"/>
                  </a:lnTo>
                  <a:lnTo>
                    <a:pt x="6959675" y="6805"/>
                  </a:lnTo>
                  <a:lnTo>
                    <a:pt x="6889359" y="4415"/>
                  </a:lnTo>
                  <a:lnTo>
                    <a:pt x="6818188" y="2516"/>
                  </a:lnTo>
                  <a:lnTo>
                    <a:pt x="6746376" y="1133"/>
                  </a:lnTo>
                  <a:lnTo>
                    <a:pt x="6674138" y="287"/>
                  </a:lnTo>
                  <a:lnTo>
                    <a:pt x="6601688" y="0"/>
                  </a:lnTo>
                  <a:lnTo>
                    <a:pt x="5660288" y="0"/>
                  </a:lnTo>
                  <a:lnTo>
                    <a:pt x="4718519" y="0"/>
                  </a:lnTo>
                  <a:lnTo>
                    <a:pt x="3437648" y="0"/>
                  </a:lnTo>
                  <a:lnTo>
                    <a:pt x="2495880" y="0"/>
                  </a:lnTo>
                  <a:lnTo>
                    <a:pt x="1554479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7762" y="4320006"/>
              <a:ext cx="7158990" cy="432434"/>
            </a:xfrm>
            <a:custGeom>
              <a:avLst/>
              <a:gdLst/>
              <a:ahLst/>
              <a:cxnLst/>
              <a:rect l="l" t="t" r="r" b="b"/>
              <a:pathLst>
                <a:path w="7158990" h="432435">
                  <a:moveTo>
                    <a:pt x="5997600" y="0"/>
                  </a:moveTo>
                  <a:lnTo>
                    <a:pt x="1334871" y="0"/>
                  </a:lnTo>
                  <a:lnTo>
                    <a:pt x="1262374" y="183"/>
                  </a:lnTo>
                  <a:lnTo>
                    <a:pt x="1190128" y="722"/>
                  </a:lnTo>
                  <a:lnTo>
                    <a:pt x="1118386" y="1602"/>
                  </a:lnTo>
                  <a:lnTo>
                    <a:pt x="1047400" y="2807"/>
                  </a:lnTo>
                  <a:lnTo>
                    <a:pt x="977421" y="4322"/>
                  </a:lnTo>
                  <a:lnTo>
                    <a:pt x="908701" y="6132"/>
                  </a:lnTo>
                  <a:lnTo>
                    <a:pt x="841493" y="8221"/>
                  </a:lnTo>
                  <a:lnTo>
                    <a:pt x="776047" y="10575"/>
                  </a:lnTo>
                  <a:lnTo>
                    <a:pt x="712617" y="13177"/>
                  </a:lnTo>
                  <a:lnTo>
                    <a:pt x="651453" y="16013"/>
                  </a:lnTo>
                  <a:lnTo>
                    <a:pt x="592808" y="19066"/>
                  </a:lnTo>
                  <a:lnTo>
                    <a:pt x="536933" y="22323"/>
                  </a:lnTo>
                  <a:lnTo>
                    <a:pt x="484081" y="25767"/>
                  </a:lnTo>
                  <a:lnTo>
                    <a:pt x="434504" y="29383"/>
                  </a:lnTo>
                  <a:lnTo>
                    <a:pt x="388452" y="33156"/>
                  </a:lnTo>
                  <a:lnTo>
                    <a:pt x="346179" y="37070"/>
                  </a:lnTo>
                  <a:lnTo>
                    <a:pt x="307936" y="41111"/>
                  </a:lnTo>
                  <a:lnTo>
                    <a:pt x="244547" y="49509"/>
                  </a:lnTo>
                  <a:lnTo>
                    <a:pt x="200300" y="58228"/>
                  </a:lnTo>
                  <a:lnTo>
                    <a:pt x="174231" y="71640"/>
                  </a:lnTo>
                  <a:lnTo>
                    <a:pt x="0" y="32765"/>
                  </a:lnTo>
                  <a:lnTo>
                    <a:pt x="174231" y="179285"/>
                  </a:lnTo>
                  <a:lnTo>
                    <a:pt x="174231" y="360362"/>
                  </a:lnTo>
                  <a:lnTo>
                    <a:pt x="177211" y="364860"/>
                  </a:lnTo>
                  <a:lnTo>
                    <a:pt x="219905" y="378198"/>
                  </a:lnTo>
                  <a:lnTo>
                    <a:pt x="273974" y="386803"/>
                  </a:lnTo>
                  <a:lnTo>
                    <a:pt x="346179" y="395033"/>
                  </a:lnTo>
                  <a:lnTo>
                    <a:pt x="388452" y="398968"/>
                  </a:lnTo>
                  <a:lnTo>
                    <a:pt x="434504" y="402763"/>
                  </a:lnTo>
                  <a:lnTo>
                    <a:pt x="484081" y="406402"/>
                  </a:lnTo>
                  <a:lnTo>
                    <a:pt x="536933" y="409868"/>
                  </a:lnTo>
                  <a:lnTo>
                    <a:pt x="592808" y="413147"/>
                  </a:lnTo>
                  <a:lnTo>
                    <a:pt x="651453" y="416223"/>
                  </a:lnTo>
                  <a:lnTo>
                    <a:pt x="712617" y="419080"/>
                  </a:lnTo>
                  <a:lnTo>
                    <a:pt x="776047" y="421703"/>
                  </a:lnTo>
                  <a:lnTo>
                    <a:pt x="841493" y="424076"/>
                  </a:lnTo>
                  <a:lnTo>
                    <a:pt x="908701" y="426183"/>
                  </a:lnTo>
                  <a:lnTo>
                    <a:pt x="977421" y="428008"/>
                  </a:lnTo>
                  <a:lnTo>
                    <a:pt x="1047400" y="429537"/>
                  </a:lnTo>
                  <a:lnTo>
                    <a:pt x="1118386" y="430754"/>
                  </a:lnTo>
                  <a:lnTo>
                    <a:pt x="1190128" y="431642"/>
                  </a:lnTo>
                  <a:lnTo>
                    <a:pt x="1262374" y="432186"/>
                  </a:lnTo>
                  <a:lnTo>
                    <a:pt x="1334871" y="432371"/>
                  </a:lnTo>
                  <a:lnTo>
                    <a:pt x="5997600" y="432371"/>
                  </a:lnTo>
                  <a:lnTo>
                    <a:pt x="6070099" y="432186"/>
                  </a:lnTo>
                  <a:lnTo>
                    <a:pt x="6142350" y="431642"/>
                  </a:lnTo>
                  <a:lnTo>
                    <a:pt x="6214100" y="430754"/>
                  </a:lnTo>
                  <a:lnTo>
                    <a:pt x="6285097" y="429537"/>
                  </a:lnTo>
                  <a:lnTo>
                    <a:pt x="6355090" y="428008"/>
                  </a:lnTo>
                  <a:lnTo>
                    <a:pt x="6423825" y="426183"/>
                  </a:lnTo>
                  <a:lnTo>
                    <a:pt x="6491051" y="424076"/>
                  </a:lnTo>
                  <a:lnTo>
                    <a:pt x="6556516" y="421703"/>
                  </a:lnTo>
                  <a:lnTo>
                    <a:pt x="6619967" y="419080"/>
                  </a:lnTo>
                  <a:lnTo>
                    <a:pt x="6681152" y="416223"/>
                  </a:lnTo>
                  <a:lnTo>
                    <a:pt x="6739819" y="413147"/>
                  </a:lnTo>
                  <a:lnTo>
                    <a:pt x="6795716" y="409868"/>
                  </a:lnTo>
                  <a:lnTo>
                    <a:pt x="6848590" y="406402"/>
                  </a:lnTo>
                  <a:lnTo>
                    <a:pt x="6898189" y="402763"/>
                  </a:lnTo>
                  <a:lnTo>
                    <a:pt x="6944262" y="398968"/>
                  </a:lnTo>
                  <a:lnTo>
                    <a:pt x="6986555" y="395033"/>
                  </a:lnTo>
                  <a:lnTo>
                    <a:pt x="7024818" y="390973"/>
                  </a:lnTo>
                  <a:lnTo>
                    <a:pt x="7088240" y="382539"/>
                  </a:lnTo>
                  <a:lnTo>
                    <a:pt x="7132511" y="373793"/>
                  </a:lnTo>
                  <a:lnTo>
                    <a:pt x="7158596" y="360362"/>
                  </a:lnTo>
                  <a:lnTo>
                    <a:pt x="7158596" y="71640"/>
                  </a:lnTo>
                  <a:lnTo>
                    <a:pt x="7112896" y="53836"/>
                  </a:lnTo>
                  <a:lnTo>
                    <a:pt x="7058797" y="45262"/>
                  </a:lnTo>
                  <a:lnTo>
                    <a:pt x="6986555" y="37070"/>
                  </a:lnTo>
                  <a:lnTo>
                    <a:pt x="6944262" y="33156"/>
                  </a:lnTo>
                  <a:lnTo>
                    <a:pt x="6898189" y="29383"/>
                  </a:lnTo>
                  <a:lnTo>
                    <a:pt x="6848590" y="25767"/>
                  </a:lnTo>
                  <a:lnTo>
                    <a:pt x="6795716" y="22323"/>
                  </a:lnTo>
                  <a:lnTo>
                    <a:pt x="6739819" y="19066"/>
                  </a:lnTo>
                  <a:lnTo>
                    <a:pt x="6681152" y="16013"/>
                  </a:lnTo>
                  <a:lnTo>
                    <a:pt x="6619967" y="13177"/>
                  </a:lnTo>
                  <a:lnTo>
                    <a:pt x="6556516" y="10575"/>
                  </a:lnTo>
                  <a:lnTo>
                    <a:pt x="6491051" y="8221"/>
                  </a:lnTo>
                  <a:lnTo>
                    <a:pt x="6423825" y="6132"/>
                  </a:lnTo>
                  <a:lnTo>
                    <a:pt x="6355090" y="4322"/>
                  </a:lnTo>
                  <a:lnTo>
                    <a:pt x="6285097" y="2807"/>
                  </a:lnTo>
                  <a:lnTo>
                    <a:pt x="6214100" y="1602"/>
                  </a:lnTo>
                  <a:lnTo>
                    <a:pt x="6142350" y="722"/>
                  </a:lnTo>
                  <a:lnTo>
                    <a:pt x="6070099" y="183"/>
                  </a:lnTo>
                  <a:lnTo>
                    <a:pt x="5997600" y="0"/>
                  </a:lnTo>
                  <a:close/>
                </a:path>
              </a:pathLst>
            </a:custGeom>
            <a:solidFill>
              <a:srgbClr val="E7F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7762" y="4320006"/>
              <a:ext cx="7158990" cy="432434"/>
            </a:xfrm>
            <a:custGeom>
              <a:avLst/>
              <a:gdLst/>
              <a:ahLst/>
              <a:cxnLst/>
              <a:rect l="l" t="t" r="r" b="b"/>
              <a:pathLst>
                <a:path w="7158990" h="432435">
                  <a:moveTo>
                    <a:pt x="1334871" y="0"/>
                  </a:moveTo>
                  <a:lnTo>
                    <a:pt x="1262374" y="183"/>
                  </a:lnTo>
                  <a:lnTo>
                    <a:pt x="1190128" y="722"/>
                  </a:lnTo>
                  <a:lnTo>
                    <a:pt x="1118386" y="1602"/>
                  </a:lnTo>
                  <a:lnTo>
                    <a:pt x="1047400" y="2807"/>
                  </a:lnTo>
                  <a:lnTo>
                    <a:pt x="977421" y="4322"/>
                  </a:lnTo>
                  <a:lnTo>
                    <a:pt x="908701" y="6132"/>
                  </a:lnTo>
                  <a:lnTo>
                    <a:pt x="841493" y="8221"/>
                  </a:lnTo>
                  <a:lnTo>
                    <a:pt x="776047" y="10575"/>
                  </a:lnTo>
                  <a:lnTo>
                    <a:pt x="712617" y="13177"/>
                  </a:lnTo>
                  <a:lnTo>
                    <a:pt x="651453" y="16013"/>
                  </a:lnTo>
                  <a:lnTo>
                    <a:pt x="592808" y="19066"/>
                  </a:lnTo>
                  <a:lnTo>
                    <a:pt x="536933" y="22323"/>
                  </a:lnTo>
                  <a:lnTo>
                    <a:pt x="484081" y="25767"/>
                  </a:lnTo>
                  <a:lnTo>
                    <a:pt x="434504" y="29383"/>
                  </a:lnTo>
                  <a:lnTo>
                    <a:pt x="388452" y="33156"/>
                  </a:lnTo>
                  <a:lnTo>
                    <a:pt x="346179" y="37070"/>
                  </a:lnTo>
                  <a:lnTo>
                    <a:pt x="307936" y="41111"/>
                  </a:lnTo>
                  <a:lnTo>
                    <a:pt x="244547" y="49509"/>
                  </a:lnTo>
                  <a:lnTo>
                    <a:pt x="200300" y="58228"/>
                  </a:lnTo>
                  <a:lnTo>
                    <a:pt x="174231" y="71640"/>
                  </a:lnTo>
                  <a:lnTo>
                    <a:pt x="0" y="32765"/>
                  </a:lnTo>
                  <a:lnTo>
                    <a:pt x="174231" y="179285"/>
                  </a:lnTo>
                  <a:lnTo>
                    <a:pt x="174231" y="252730"/>
                  </a:lnTo>
                  <a:lnTo>
                    <a:pt x="174231" y="306362"/>
                  </a:lnTo>
                  <a:lnTo>
                    <a:pt x="174231" y="360362"/>
                  </a:lnTo>
                  <a:lnTo>
                    <a:pt x="177211" y="364860"/>
                  </a:lnTo>
                  <a:lnTo>
                    <a:pt x="219905" y="378198"/>
                  </a:lnTo>
                  <a:lnTo>
                    <a:pt x="273974" y="386803"/>
                  </a:lnTo>
                  <a:lnTo>
                    <a:pt x="346179" y="395033"/>
                  </a:lnTo>
                  <a:lnTo>
                    <a:pt x="388452" y="398968"/>
                  </a:lnTo>
                  <a:lnTo>
                    <a:pt x="434504" y="402763"/>
                  </a:lnTo>
                  <a:lnTo>
                    <a:pt x="484081" y="406402"/>
                  </a:lnTo>
                  <a:lnTo>
                    <a:pt x="536933" y="409868"/>
                  </a:lnTo>
                  <a:lnTo>
                    <a:pt x="592808" y="413147"/>
                  </a:lnTo>
                  <a:lnTo>
                    <a:pt x="651453" y="416223"/>
                  </a:lnTo>
                  <a:lnTo>
                    <a:pt x="712617" y="419080"/>
                  </a:lnTo>
                  <a:lnTo>
                    <a:pt x="776047" y="421703"/>
                  </a:lnTo>
                  <a:lnTo>
                    <a:pt x="841493" y="424076"/>
                  </a:lnTo>
                  <a:lnTo>
                    <a:pt x="908701" y="426183"/>
                  </a:lnTo>
                  <a:lnTo>
                    <a:pt x="977421" y="428008"/>
                  </a:lnTo>
                  <a:lnTo>
                    <a:pt x="1047400" y="429537"/>
                  </a:lnTo>
                  <a:lnTo>
                    <a:pt x="1118386" y="430754"/>
                  </a:lnTo>
                  <a:lnTo>
                    <a:pt x="1190128" y="431642"/>
                  </a:lnTo>
                  <a:lnTo>
                    <a:pt x="1262374" y="432186"/>
                  </a:lnTo>
                  <a:lnTo>
                    <a:pt x="1334871" y="432371"/>
                  </a:lnTo>
                  <a:lnTo>
                    <a:pt x="2204643" y="432371"/>
                  </a:lnTo>
                  <a:lnTo>
                    <a:pt x="3074403" y="432371"/>
                  </a:lnTo>
                  <a:lnTo>
                    <a:pt x="4258081" y="432371"/>
                  </a:lnTo>
                  <a:lnTo>
                    <a:pt x="5127840" y="432371"/>
                  </a:lnTo>
                  <a:lnTo>
                    <a:pt x="5997600" y="432371"/>
                  </a:lnTo>
                  <a:lnTo>
                    <a:pt x="6070099" y="432186"/>
                  </a:lnTo>
                  <a:lnTo>
                    <a:pt x="6142350" y="431642"/>
                  </a:lnTo>
                  <a:lnTo>
                    <a:pt x="6214100" y="430754"/>
                  </a:lnTo>
                  <a:lnTo>
                    <a:pt x="6285097" y="429537"/>
                  </a:lnTo>
                  <a:lnTo>
                    <a:pt x="6355090" y="428008"/>
                  </a:lnTo>
                  <a:lnTo>
                    <a:pt x="6423825" y="426183"/>
                  </a:lnTo>
                  <a:lnTo>
                    <a:pt x="6491051" y="424076"/>
                  </a:lnTo>
                  <a:lnTo>
                    <a:pt x="6556516" y="421703"/>
                  </a:lnTo>
                  <a:lnTo>
                    <a:pt x="6619967" y="419080"/>
                  </a:lnTo>
                  <a:lnTo>
                    <a:pt x="6681152" y="416223"/>
                  </a:lnTo>
                  <a:lnTo>
                    <a:pt x="6739819" y="413147"/>
                  </a:lnTo>
                  <a:lnTo>
                    <a:pt x="6795716" y="409868"/>
                  </a:lnTo>
                  <a:lnTo>
                    <a:pt x="6848590" y="406402"/>
                  </a:lnTo>
                  <a:lnTo>
                    <a:pt x="6898189" y="402763"/>
                  </a:lnTo>
                  <a:lnTo>
                    <a:pt x="6944262" y="398968"/>
                  </a:lnTo>
                  <a:lnTo>
                    <a:pt x="6986555" y="395033"/>
                  </a:lnTo>
                  <a:lnTo>
                    <a:pt x="7024818" y="390973"/>
                  </a:lnTo>
                  <a:lnTo>
                    <a:pt x="7088240" y="382539"/>
                  </a:lnTo>
                  <a:lnTo>
                    <a:pt x="7132511" y="373793"/>
                  </a:lnTo>
                  <a:lnTo>
                    <a:pt x="7158596" y="360362"/>
                  </a:lnTo>
                  <a:lnTo>
                    <a:pt x="7158596" y="306362"/>
                  </a:lnTo>
                  <a:lnTo>
                    <a:pt x="7158596" y="252730"/>
                  </a:lnTo>
                  <a:lnTo>
                    <a:pt x="7158596" y="179285"/>
                  </a:lnTo>
                  <a:lnTo>
                    <a:pt x="7158596" y="125641"/>
                  </a:lnTo>
                  <a:lnTo>
                    <a:pt x="7158596" y="71640"/>
                  </a:lnTo>
                  <a:lnTo>
                    <a:pt x="7155613" y="67146"/>
                  </a:lnTo>
                  <a:lnTo>
                    <a:pt x="7112896" y="53836"/>
                  </a:lnTo>
                  <a:lnTo>
                    <a:pt x="7058797" y="45262"/>
                  </a:lnTo>
                  <a:lnTo>
                    <a:pt x="6986555" y="37070"/>
                  </a:lnTo>
                  <a:lnTo>
                    <a:pt x="6944262" y="33156"/>
                  </a:lnTo>
                  <a:lnTo>
                    <a:pt x="6898189" y="29383"/>
                  </a:lnTo>
                  <a:lnTo>
                    <a:pt x="6848590" y="25767"/>
                  </a:lnTo>
                  <a:lnTo>
                    <a:pt x="6795716" y="22323"/>
                  </a:lnTo>
                  <a:lnTo>
                    <a:pt x="6739819" y="19066"/>
                  </a:lnTo>
                  <a:lnTo>
                    <a:pt x="6681152" y="16013"/>
                  </a:lnTo>
                  <a:lnTo>
                    <a:pt x="6619967" y="13177"/>
                  </a:lnTo>
                  <a:lnTo>
                    <a:pt x="6556516" y="10575"/>
                  </a:lnTo>
                  <a:lnTo>
                    <a:pt x="6491051" y="8221"/>
                  </a:lnTo>
                  <a:lnTo>
                    <a:pt x="6423825" y="6132"/>
                  </a:lnTo>
                  <a:lnTo>
                    <a:pt x="6355090" y="4322"/>
                  </a:lnTo>
                  <a:lnTo>
                    <a:pt x="6285097" y="2807"/>
                  </a:lnTo>
                  <a:lnTo>
                    <a:pt x="6214100" y="1602"/>
                  </a:lnTo>
                  <a:lnTo>
                    <a:pt x="6142350" y="722"/>
                  </a:lnTo>
                  <a:lnTo>
                    <a:pt x="6070099" y="183"/>
                  </a:lnTo>
                  <a:lnTo>
                    <a:pt x="5997600" y="0"/>
                  </a:lnTo>
                  <a:lnTo>
                    <a:pt x="5127840" y="0"/>
                  </a:lnTo>
                  <a:lnTo>
                    <a:pt x="4258081" y="0"/>
                  </a:lnTo>
                  <a:lnTo>
                    <a:pt x="3074403" y="0"/>
                  </a:lnTo>
                  <a:lnTo>
                    <a:pt x="2204643" y="0"/>
                  </a:lnTo>
                  <a:lnTo>
                    <a:pt x="1334871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28622" y="894143"/>
            <a:ext cx="7800340" cy="3770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4625" algn="ctr">
              <a:lnSpc>
                <a:spcPts val="3055"/>
              </a:lnSpc>
              <a:spcBef>
                <a:spcPts val="100"/>
              </a:spcBef>
            </a:pPr>
            <a:r>
              <a:rPr sz="2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Рішення про проведення</a:t>
            </a:r>
            <a:r>
              <a:rPr sz="2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евакуації</a:t>
            </a:r>
            <a:endParaRPr sz="2600" dirty="0">
              <a:latin typeface="Arial"/>
              <a:cs typeface="Arial"/>
            </a:endParaRPr>
          </a:p>
          <a:p>
            <a:pPr marL="1141095">
              <a:lnSpc>
                <a:spcPts val="2095"/>
              </a:lnSpc>
            </a:pPr>
            <a:r>
              <a:rPr sz="1800" b="1" spc="-5" dirty="0">
                <a:solidFill>
                  <a:srgbClr val="117521"/>
                </a:solidFill>
                <a:latin typeface="Arial"/>
                <a:cs typeface="Arial"/>
              </a:rPr>
              <a:t>Рішення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про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проведення 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евакуації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приймають</a:t>
            </a:r>
            <a:r>
              <a:rPr sz="1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на: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700" b="1" u="sng" dirty="0">
                <a:solidFill>
                  <a:srgbClr val="9B009B"/>
                </a:solidFill>
                <a:uFill>
                  <a:solidFill>
                    <a:srgbClr val="9B009B"/>
                  </a:solidFill>
                </a:uFill>
                <a:latin typeface="Arial"/>
                <a:cs typeface="Arial"/>
              </a:rPr>
              <a:t>державному рівні</a:t>
            </a:r>
            <a:r>
              <a:rPr sz="1700" b="1" dirty="0">
                <a:solidFill>
                  <a:srgbClr val="9B009B"/>
                </a:solidFill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— </a:t>
            </a:r>
            <a:r>
              <a:rPr sz="1700" b="1" spc="-5" dirty="0">
                <a:latin typeface="Arial"/>
                <a:cs typeface="Arial"/>
              </a:rPr>
              <a:t>Кабінет Міністрів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України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 marL="123189" algn="ctr">
              <a:lnSpc>
                <a:spcPts val="1970"/>
              </a:lnSpc>
              <a:spcBef>
                <a:spcPts val="1345"/>
              </a:spcBef>
            </a:pPr>
            <a:r>
              <a:rPr sz="1700" b="1" u="sng" spc="-5" dirty="0">
                <a:solidFill>
                  <a:srgbClr val="9B009B"/>
                </a:solidFill>
                <a:uFill>
                  <a:solidFill>
                    <a:srgbClr val="9B009B"/>
                  </a:solidFill>
                </a:uFill>
                <a:latin typeface="Arial"/>
                <a:cs typeface="Arial"/>
              </a:rPr>
              <a:t>регіональному рівні</a:t>
            </a:r>
            <a:r>
              <a:rPr sz="1700" b="1" spc="-5" dirty="0">
                <a:solidFill>
                  <a:srgbClr val="9B009B"/>
                </a:solidFill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— </a:t>
            </a:r>
            <a:r>
              <a:rPr sz="1700" b="1" spc="-5" dirty="0">
                <a:latin typeface="Arial"/>
                <a:cs typeface="Arial"/>
              </a:rPr>
              <a:t>обласні, Київська, Севастопольська</a:t>
            </a:r>
            <a:r>
              <a:rPr sz="1700" b="1" spc="5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міські</a:t>
            </a:r>
            <a:endParaRPr sz="1700" dirty="0">
              <a:latin typeface="Arial"/>
              <a:cs typeface="Arial"/>
            </a:endParaRPr>
          </a:p>
          <a:p>
            <a:pPr marR="635" algn="ctr">
              <a:lnSpc>
                <a:spcPts val="1970"/>
              </a:lnSpc>
            </a:pPr>
            <a:r>
              <a:rPr sz="1700" b="1" spc="-5" dirty="0">
                <a:latin typeface="Arial"/>
                <a:cs typeface="Arial"/>
              </a:rPr>
              <a:t>держадміністрації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657225">
              <a:lnSpc>
                <a:spcPts val="1964"/>
              </a:lnSpc>
            </a:pPr>
            <a:r>
              <a:rPr sz="1700" b="1" u="sng" spc="-5" dirty="0">
                <a:solidFill>
                  <a:srgbClr val="9B009B"/>
                </a:solidFill>
                <a:uFill>
                  <a:solidFill>
                    <a:srgbClr val="9B009B"/>
                  </a:solidFill>
                </a:uFill>
                <a:latin typeface="Arial"/>
                <a:cs typeface="Arial"/>
              </a:rPr>
              <a:t>місцевому рівні</a:t>
            </a:r>
            <a:r>
              <a:rPr sz="1700" b="1" spc="-5" dirty="0">
                <a:solidFill>
                  <a:srgbClr val="9B009B"/>
                </a:solidFill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— </a:t>
            </a:r>
            <a:r>
              <a:rPr sz="1700" b="1" spc="-5" dirty="0">
                <a:latin typeface="Arial"/>
                <a:cs typeface="Arial"/>
              </a:rPr>
              <a:t>районні, </a:t>
            </a:r>
            <a:r>
              <a:rPr sz="1700" b="1" dirty="0">
                <a:latin typeface="Arial"/>
                <a:cs typeface="Arial"/>
              </a:rPr>
              <a:t>районні у м. </a:t>
            </a:r>
            <a:r>
              <a:rPr sz="1700" b="1" spc="-5" dirty="0">
                <a:latin typeface="Arial"/>
                <a:cs typeface="Arial"/>
              </a:rPr>
              <a:t>Києві </a:t>
            </a:r>
            <a:r>
              <a:rPr sz="1700" b="1" dirty="0">
                <a:latin typeface="Arial"/>
                <a:cs typeface="Arial"/>
              </a:rPr>
              <a:t>та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Севастополі</a:t>
            </a:r>
            <a:endParaRPr sz="1700" dirty="0">
              <a:latin typeface="Arial"/>
              <a:cs typeface="Arial"/>
            </a:endParaRPr>
          </a:p>
          <a:p>
            <a:pPr marL="2677795" marR="5080">
              <a:lnSpc>
                <a:spcPts val="1900"/>
              </a:lnSpc>
              <a:spcBef>
                <a:spcPts val="105"/>
              </a:spcBef>
            </a:pPr>
            <a:r>
              <a:rPr sz="1700" b="1" spc="-5" dirty="0">
                <a:latin typeface="Arial"/>
                <a:cs typeface="Arial"/>
              </a:rPr>
              <a:t>держадміністрації, відповідні </a:t>
            </a:r>
            <a:r>
              <a:rPr sz="1700" b="1" dirty="0">
                <a:latin typeface="Arial"/>
                <a:cs typeface="Arial"/>
              </a:rPr>
              <a:t>органи </a:t>
            </a:r>
            <a:r>
              <a:rPr sz="1700" b="1" spc="-5" dirty="0">
                <a:latin typeface="Arial"/>
                <a:cs typeface="Arial"/>
              </a:rPr>
              <a:t>місцевого  самоврядування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 dirty="0">
              <a:latin typeface="Arial"/>
              <a:cs typeface="Arial"/>
            </a:endParaRPr>
          </a:p>
          <a:p>
            <a:pPr marL="1210945">
              <a:lnSpc>
                <a:spcPct val="100000"/>
              </a:lnSpc>
            </a:pPr>
            <a:r>
              <a:rPr sz="1700" b="1" u="sng" dirty="0">
                <a:solidFill>
                  <a:srgbClr val="9B009B"/>
                </a:solidFill>
                <a:uFill>
                  <a:solidFill>
                    <a:srgbClr val="9B009B"/>
                  </a:solidFill>
                </a:uFill>
                <a:latin typeface="Arial"/>
                <a:cs typeface="Arial"/>
              </a:rPr>
              <a:t>Рівні конкретного </a:t>
            </a:r>
            <a:r>
              <a:rPr sz="1700" b="1" u="sng" spc="-5" dirty="0">
                <a:solidFill>
                  <a:srgbClr val="9B009B"/>
                </a:solidFill>
                <a:uFill>
                  <a:solidFill>
                    <a:srgbClr val="9B009B"/>
                  </a:solidFill>
                </a:uFill>
                <a:latin typeface="Arial"/>
                <a:cs typeface="Arial"/>
              </a:rPr>
              <a:t>суб’єкта господарювання</a:t>
            </a:r>
            <a:r>
              <a:rPr sz="1700" b="1" spc="-5" dirty="0">
                <a:solidFill>
                  <a:srgbClr val="9B009B"/>
                </a:solidFill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— </a:t>
            </a:r>
            <a:r>
              <a:rPr sz="1700" b="1" spc="-5" dirty="0">
                <a:latin typeface="Arial"/>
                <a:cs typeface="Arial"/>
              </a:rPr>
              <a:t>його</a:t>
            </a:r>
            <a:r>
              <a:rPr sz="1700" b="1" spc="5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керівник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079990" cy="7559675"/>
            <a:chOff x="0" y="12"/>
            <a:chExt cx="1007999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079634" cy="7559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91394"/>
              <a:ext cx="10079990" cy="57785"/>
            </a:xfrm>
            <a:custGeom>
              <a:avLst/>
              <a:gdLst/>
              <a:ahLst/>
              <a:cxnLst/>
              <a:rect l="l" t="t" r="r" b="b"/>
              <a:pathLst>
                <a:path w="10079990" h="57784">
                  <a:moveTo>
                    <a:pt x="0" y="0"/>
                  </a:moveTo>
                  <a:lnTo>
                    <a:pt x="0" y="57239"/>
                  </a:lnTo>
                  <a:lnTo>
                    <a:pt x="10079634" y="57239"/>
                  </a:lnTo>
                  <a:lnTo>
                    <a:pt x="10079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71640"/>
            <a:ext cx="10008870" cy="7345045"/>
            <a:chOff x="0" y="71640"/>
            <a:chExt cx="10008870" cy="7345045"/>
          </a:xfrm>
        </p:grpSpPr>
        <p:sp>
          <p:nvSpPr>
            <p:cNvPr id="7" name="object 7"/>
            <p:cNvSpPr/>
            <p:nvPr/>
          </p:nvSpPr>
          <p:spPr>
            <a:xfrm>
              <a:off x="0" y="71640"/>
              <a:ext cx="503999" cy="5263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2004" y="1440014"/>
              <a:ext cx="8856980" cy="5976620"/>
            </a:xfrm>
            <a:custGeom>
              <a:avLst/>
              <a:gdLst/>
              <a:ahLst/>
              <a:cxnLst/>
              <a:rect l="l" t="t" r="r" b="b"/>
              <a:pathLst>
                <a:path w="8856980" h="5976620">
                  <a:moveTo>
                    <a:pt x="7384313" y="0"/>
                  </a:moveTo>
                  <a:lnTo>
                    <a:pt x="1471676" y="0"/>
                  </a:lnTo>
                  <a:lnTo>
                    <a:pt x="1419126" y="837"/>
                  </a:lnTo>
                  <a:lnTo>
                    <a:pt x="1366635" y="3323"/>
                  </a:lnTo>
                  <a:lnTo>
                    <a:pt x="1314264" y="7417"/>
                  </a:lnTo>
                  <a:lnTo>
                    <a:pt x="1262072" y="13080"/>
                  </a:lnTo>
                  <a:lnTo>
                    <a:pt x="1210118" y="20270"/>
                  </a:lnTo>
                  <a:lnTo>
                    <a:pt x="1158462" y="28948"/>
                  </a:lnTo>
                  <a:lnTo>
                    <a:pt x="1107163" y="39073"/>
                  </a:lnTo>
                  <a:lnTo>
                    <a:pt x="1056282" y="50606"/>
                  </a:lnTo>
                  <a:lnTo>
                    <a:pt x="1005877" y="63506"/>
                  </a:lnTo>
                  <a:lnTo>
                    <a:pt x="956009" y="77733"/>
                  </a:lnTo>
                  <a:lnTo>
                    <a:pt x="906736" y="93246"/>
                  </a:lnTo>
                  <a:lnTo>
                    <a:pt x="858120" y="110007"/>
                  </a:lnTo>
                  <a:lnTo>
                    <a:pt x="810218" y="127974"/>
                  </a:lnTo>
                  <a:lnTo>
                    <a:pt x="763091" y="147107"/>
                  </a:lnTo>
                  <a:lnTo>
                    <a:pt x="716798" y="167366"/>
                  </a:lnTo>
                  <a:lnTo>
                    <a:pt x="671399" y="188711"/>
                  </a:lnTo>
                  <a:lnTo>
                    <a:pt x="626954" y="211102"/>
                  </a:lnTo>
                  <a:lnTo>
                    <a:pt x="583521" y="234499"/>
                  </a:lnTo>
                  <a:lnTo>
                    <a:pt x="541161" y="258861"/>
                  </a:lnTo>
                  <a:lnTo>
                    <a:pt x="499934" y="284148"/>
                  </a:lnTo>
                  <a:lnTo>
                    <a:pt x="459898" y="310321"/>
                  </a:lnTo>
                  <a:lnTo>
                    <a:pt x="421114" y="337338"/>
                  </a:lnTo>
                  <a:lnTo>
                    <a:pt x="383641" y="365160"/>
                  </a:lnTo>
                  <a:lnTo>
                    <a:pt x="347538" y="393747"/>
                  </a:lnTo>
                  <a:lnTo>
                    <a:pt x="312866" y="423057"/>
                  </a:lnTo>
                  <a:lnTo>
                    <a:pt x="279683" y="453053"/>
                  </a:lnTo>
                  <a:lnTo>
                    <a:pt x="248050" y="483692"/>
                  </a:lnTo>
                  <a:lnTo>
                    <a:pt x="218026" y="514935"/>
                  </a:lnTo>
                  <a:lnTo>
                    <a:pt x="189670" y="546741"/>
                  </a:lnTo>
                  <a:lnTo>
                    <a:pt x="163042" y="579071"/>
                  </a:lnTo>
                  <a:lnTo>
                    <a:pt x="138203" y="611885"/>
                  </a:lnTo>
                  <a:lnTo>
                    <a:pt x="115210" y="645141"/>
                  </a:lnTo>
                  <a:lnTo>
                    <a:pt x="94125" y="678801"/>
                  </a:lnTo>
                  <a:lnTo>
                    <a:pt x="75006" y="712823"/>
                  </a:lnTo>
                  <a:lnTo>
                    <a:pt x="57913" y="747168"/>
                  </a:lnTo>
                  <a:lnTo>
                    <a:pt x="30044" y="816665"/>
                  </a:lnTo>
                  <a:lnTo>
                    <a:pt x="10994" y="886970"/>
                  </a:lnTo>
                  <a:lnTo>
                    <a:pt x="1241" y="957763"/>
                  </a:lnTo>
                  <a:lnTo>
                    <a:pt x="0" y="993241"/>
                  </a:lnTo>
                  <a:lnTo>
                    <a:pt x="0" y="4982756"/>
                  </a:lnTo>
                  <a:lnTo>
                    <a:pt x="4926" y="5053673"/>
                  </a:lnTo>
                  <a:lnTo>
                    <a:pt x="19387" y="5124269"/>
                  </a:lnTo>
                  <a:lnTo>
                    <a:pt x="42906" y="5194221"/>
                  </a:lnTo>
                  <a:lnTo>
                    <a:pt x="75006" y="5263207"/>
                  </a:lnTo>
                  <a:lnTo>
                    <a:pt x="94125" y="5297238"/>
                  </a:lnTo>
                  <a:lnTo>
                    <a:pt x="115210" y="5330906"/>
                  </a:lnTo>
                  <a:lnTo>
                    <a:pt x="138203" y="5364172"/>
                  </a:lnTo>
                  <a:lnTo>
                    <a:pt x="163042" y="5396996"/>
                  </a:lnTo>
                  <a:lnTo>
                    <a:pt x="189670" y="5429337"/>
                  </a:lnTo>
                  <a:lnTo>
                    <a:pt x="218026" y="5461154"/>
                  </a:lnTo>
                  <a:lnTo>
                    <a:pt x="248050" y="5492409"/>
                  </a:lnTo>
                  <a:lnTo>
                    <a:pt x="279683" y="5523060"/>
                  </a:lnTo>
                  <a:lnTo>
                    <a:pt x="312866" y="5553067"/>
                  </a:lnTo>
                  <a:lnTo>
                    <a:pt x="347538" y="5582390"/>
                  </a:lnTo>
                  <a:lnTo>
                    <a:pt x="383641" y="5610989"/>
                  </a:lnTo>
                  <a:lnTo>
                    <a:pt x="421114" y="5638824"/>
                  </a:lnTo>
                  <a:lnTo>
                    <a:pt x="459898" y="5665854"/>
                  </a:lnTo>
                  <a:lnTo>
                    <a:pt x="499934" y="5692039"/>
                  </a:lnTo>
                  <a:lnTo>
                    <a:pt x="541161" y="5717339"/>
                  </a:lnTo>
                  <a:lnTo>
                    <a:pt x="583521" y="5741713"/>
                  </a:lnTo>
                  <a:lnTo>
                    <a:pt x="626954" y="5765122"/>
                  </a:lnTo>
                  <a:lnTo>
                    <a:pt x="671399" y="5787525"/>
                  </a:lnTo>
                  <a:lnTo>
                    <a:pt x="716798" y="5808882"/>
                  </a:lnTo>
                  <a:lnTo>
                    <a:pt x="763091" y="5829153"/>
                  </a:lnTo>
                  <a:lnTo>
                    <a:pt x="810218" y="5848297"/>
                  </a:lnTo>
                  <a:lnTo>
                    <a:pt x="858120" y="5866275"/>
                  </a:lnTo>
                  <a:lnTo>
                    <a:pt x="906736" y="5883045"/>
                  </a:lnTo>
                  <a:lnTo>
                    <a:pt x="956009" y="5898569"/>
                  </a:lnTo>
                  <a:lnTo>
                    <a:pt x="1005877" y="5912805"/>
                  </a:lnTo>
                  <a:lnTo>
                    <a:pt x="1056282" y="5925713"/>
                  </a:lnTo>
                  <a:lnTo>
                    <a:pt x="1107163" y="5937253"/>
                  </a:lnTo>
                  <a:lnTo>
                    <a:pt x="1158462" y="5947385"/>
                  </a:lnTo>
                  <a:lnTo>
                    <a:pt x="1210118" y="5956069"/>
                  </a:lnTo>
                  <a:lnTo>
                    <a:pt x="1262072" y="5963264"/>
                  </a:lnTo>
                  <a:lnTo>
                    <a:pt x="1314264" y="5968930"/>
                  </a:lnTo>
                  <a:lnTo>
                    <a:pt x="1366635" y="5973027"/>
                  </a:lnTo>
                  <a:lnTo>
                    <a:pt x="1419126" y="5975515"/>
                  </a:lnTo>
                  <a:lnTo>
                    <a:pt x="1471676" y="5976353"/>
                  </a:lnTo>
                  <a:lnTo>
                    <a:pt x="7384313" y="5976353"/>
                  </a:lnTo>
                  <a:lnTo>
                    <a:pt x="7436863" y="5975515"/>
                  </a:lnTo>
                  <a:lnTo>
                    <a:pt x="7489356" y="5973027"/>
                  </a:lnTo>
                  <a:lnTo>
                    <a:pt x="7541730" y="5968930"/>
                  </a:lnTo>
                  <a:lnTo>
                    <a:pt x="7593926" y="5963264"/>
                  </a:lnTo>
                  <a:lnTo>
                    <a:pt x="7645885" y="5956069"/>
                  </a:lnTo>
                  <a:lnTo>
                    <a:pt x="7697547" y="5947385"/>
                  </a:lnTo>
                  <a:lnTo>
                    <a:pt x="7748853" y="5937253"/>
                  </a:lnTo>
                  <a:lnTo>
                    <a:pt x="7799742" y="5925713"/>
                  </a:lnTo>
                  <a:lnTo>
                    <a:pt x="7850155" y="5912805"/>
                  </a:lnTo>
                  <a:lnTo>
                    <a:pt x="7900032" y="5898569"/>
                  </a:lnTo>
                  <a:lnTo>
                    <a:pt x="7949314" y="5883045"/>
                  </a:lnTo>
                  <a:lnTo>
                    <a:pt x="7997942" y="5866275"/>
                  </a:lnTo>
                  <a:lnTo>
                    <a:pt x="8045855" y="5848297"/>
                  </a:lnTo>
                  <a:lnTo>
                    <a:pt x="8092993" y="5829153"/>
                  </a:lnTo>
                  <a:lnTo>
                    <a:pt x="8139298" y="5808882"/>
                  </a:lnTo>
                  <a:lnTo>
                    <a:pt x="8184709" y="5787525"/>
                  </a:lnTo>
                  <a:lnTo>
                    <a:pt x="8229167" y="5765122"/>
                  </a:lnTo>
                  <a:lnTo>
                    <a:pt x="8272612" y="5741713"/>
                  </a:lnTo>
                  <a:lnTo>
                    <a:pt x="8314985" y="5717339"/>
                  </a:lnTo>
                  <a:lnTo>
                    <a:pt x="8356225" y="5692039"/>
                  </a:lnTo>
                  <a:lnTo>
                    <a:pt x="8396274" y="5665854"/>
                  </a:lnTo>
                  <a:lnTo>
                    <a:pt x="8435072" y="5638824"/>
                  </a:lnTo>
                  <a:lnTo>
                    <a:pt x="8472558" y="5610989"/>
                  </a:lnTo>
                  <a:lnTo>
                    <a:pt x="8508674" y="5582390"/>
                  </a:lnTo>
                  <a:lnTo>
                    <a:pt x="8543359" y="5553067"/>
                  </a:lnTo>
                  <a:lnTo>
                    <a:pt x="8576554" y="5523060"/>
                  </a:lnTo>
                  <a:lnTo>
                    <a:pt x="8608199" y="5492409"/>
                  </a:lnTo>
                  <a:lnTo>
                    <a:pt x="8638236" y="5461154"/>
                  </a:lnTo>
                  <a:lnTo>
                    <a:pt x="8666603" y="5429337"/>
                  </a:lnTo>
                  <a:lnTo>
                    <a:pt x="8693241" y="5396996"/>
                  </a:lnTo>
                  <a:lnTo>
                    <a:pt x="8718092" y="5364172"/>
                  </a:lnTo>
                  <a:lnTo>
                    <a:pt x="8741094" y="5330906"/>
                  </a:lnTo>
                  <a:lnTo>
                    <a:pt x="8762189" y="5297238"/>
                  </a:lnTo>
                  <a:lnTo>
                    <a:pt x="8781316" y="5263207"/>
                  </a:lnTo>
                  <a:lnTo>
                    <a:pt x="8798417" y="5228855"/>
                  </a:lnTo>
                  <a:lnTo>
                    <a:pt x="8826299" y="5159345"/>
                  </a:lnTo>
                  <a:lnTo>
                    <a:pt x="8845357" y="5089031"/>
                  </a:lnTo>
                  <a:lnTo>
                    <a:pt x="8855115" y="5018235"/>
                  </a:lnTo>
                  <a:lnTo>
                    <a:pt x="8856357" y="4982756"/>
                  </a:lnTo>
                  <a:lnTo>
                    <a:pt x="8856357" y="993241"/>
                  </a:lnTo>
                  <a:lnTo>
                    <a:pt x="8851429" y="922326"/>
                  </a:lnTo>
                  <a:lnTo>
                    <a:pt x="8836961" y="851737"/>
                  </a:lnTo>
                  <a:lnTo>
                    <a:pt x="8813431" y="781796"/>
                  </a:lnTo>
                  <a:lnTo>
                    <a:pt x="8781316" y="712823"/>
                  </a:lnTo>
                  <a:lnTo>
                    <a:pt x="8762189" y="678801"/>
                  </a:lnTo>
                  <a:lnTo>
                    <a:pt x="8741094" y="645141"/>
                  </a:lnTo>
                  <a:lnTo>
                    <a:pt x="8718092" y="611885"/>
                  </a:lnTo>
                  <a:lnTo>
                    <a:pt x="8693241" y="579071"/>
                  </a:lnTo>
                  <a:lnTo>
                    <a:pt x="8666603" y="546741"/>
                  </a:lnTo>
                  <a:lnTo>
                    <a:pt x="8638236" y="514935"/>
                  </a:lnTo>
                  <a:lnTo>
                    <a:pt x="8608199" y="483692"/>
                  </a:lnTo>
                  <a:lnTo>
                    <a:pt x="8576554" y="453053"/>
                  </a:lnTo>
                  <a:lnTo>
                    <a:pt x="8543359" y="423057"/>
                  </a:lnTo>
                  <a:lnTo>
                    <a:pt x="8508674" y="393747"/>
                  </a:lnTo>
                  <a:lnTo>
                    <a:pt x="8472558" y="365160"/>
                  </a:lnTo>
                  <a:lnTo>
                    <a:pt x="8435072" y="337338"/>
                  </a:lnTo>
                  <a:lnTo>
                    <a:pt x="8396274" y="310321"/>
                  </a:lnTo>
                  <a:lnTo>
                    <a:pt x="8356225" y="284148"/>
                  </a:lnTo>
                  <a:lnTo>
                    <a:pt x="8314985" y="258861"/>
                  </a:lnTo>
                  <a:lnTo>
                    <a:pt x="8272612" y="234499"/>
                  </a:lnTo>
                  <a:lnTo>
                    <a:pt x="8229167" y="211102"/>
                  </a:lnTo>
                  <a:lnTo>
                    <a:pt x="8184709" y="188711"/>
                  </a:lnTo>
                  <a:lnTo>
                    <a:pt x="8139298" y="167366"/>
                  </a:lnTo>
                  <a:lnTo>
                    <a:pt x="8092993" y="147107"/>
                  </a:lnTo>
                  <a:lnTo>
                    <a:pt x="8045855" y="127974"/>
                  </a:lnTo>
                  <a:lnTo>
                    <a:pt x="7997942" y="110007"/>
                  </a:lnTo>
                  <a:lnTo>
                    <a:pt x="7949314" y="93246"/>
                  </a:lnTo>
                  <a:lnTo>
                    <a:pt x="7900032" y="77733"/>
                  </a:lnTo>
                  <a:lnTo>
                    <a:pt x="7850155" y="63506"/>
                  </a:lnTo>
                  <a:lnTo>
                    <a:pt x="7799742" y="50606"/>
                  </a:lnTo>
                  <a:lnTo>
                    <a:pt x="7748853" y="39073"/>
                  </a:lnTo>
                  <a:lnTo>
                    <a:pt x="7697547" y="28948"/>
                  </a:lnTo>
                  <a:lnTo>
                    <a:pt x="7645885" y="20270"/>
                  </a:lnTo>
                  <a:lnTo>
                    <a:pt x="7593926" y="13080"/>
                  </a:lnTo>
                  <a:lnTo>
                    <a:pt x="7541730" y="7417"/>
                  </a:lnTo>
                  <a:lnTo>
                    <a:pt x="7489356" y="3323"/>
                  </a:lnTo>
                  <a:lnTo>
                    <a:pt x="7436863" y="837"/>
                  </a:lnTo>
                  <a:lnTo>
                    <a:pt x="7384313" y="0"/>
                  </a:lnTo>
                  <a:close/>
                </a:path>
              </a:pathLst>
            </a:custGeom>
            <a:solidFill>
              <a:srgbClr val="F5F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2004" y="1440014"/>
              <a:ext cx="8856980" cy="5976620"/>
            </a:xfrm>
            <a:custGeom>
              <a:avLst/>
              <a:gdLst/>
              <a:ahLst/>
              <a:cxnLst/>
              <a:rect l="l" t="t" r="r" b="b"/>
              <a:pathLst>
                <a:path w="8856980" h="5976620">
                  <a:moveTo>
                    <a:pt x="1471676" y="0"/>
                  </a:moveTo>
                  <a:lnTo>
                    <a:pt x="1419126" y="837"/>
                  </a:lnTo>
                  <a:lnTo>
                    <a:pt x="1366635" y="3323"/>
                  </a:lnTo>
                  <a:lnTo>
                    <a:pt x="1314264" y="7417"/>
                  </a:lnTo>
                  <a:lnTo>
                    <a:pt x="1262072" y="13080"/>
                  </a:lnTo>
                  <a:lnTo>
                    <a:pt x="1210118" y="20270"/>
                  </a:lnTo>
                  <a:lnTo>
                    <a:pt x="1158462" y="28948"/>
                  </a:lnTo>
                  <a:lnTo>
                    <a:pt x="1107163" y="39073"/>
                  </a:lnTo>
                  <a:lnTo>
                    <a:pt x="1056282" y="50606"/>
                  </a:lnTo>
                  <a:lnTo>
                    <a:pt x="1005877" y="63506"/>
                  </a:lnTo>
                  <a:lnTo>
                    <a:pt x="956009" y="77733"/>
                  </a:lnTo>
                  <a:lnTo>
                    <a:pt x="906736" y="93246"/>
                  </a:lnTo>
                  <a:lnTo>
                    <a:pt x="858120" y="110007"/>
                  </a:lnTo>
                  <a:lnTo>
                    <a:pt x="810218" y="127974"/>
                  </a:lnTo>
                  <a:lnTo>
                    <a:pt x="763091" y="147107"/>
                  </a:lnTo>
                  <a:lnTo>
                    <a:pt x="716798" y="167366"/>
                  </a:lnTo>
                  <a:lnTo>
                    <a:pt x="671399" y="188711"/>
                  </a:lnTo>
                  <a:lnTo>
                    <a:pt x="626954" y="211102"/>
                  </a:lnTo>
                  <a:lnTo>
                    <a:pt x="583521" y="234499"/>
                  </a:lnTo>
                  <a:lnTo>
                    <a:pt x="541161" y="258861"/>
                  </a:lnTo>
                  <a:lnTo>
                    <a:pt x="499934" y="284148"/>
                  </a:lnTo>
                  <a:lnTo>
                    <a:pt x="459898" y="310321"/>
                  </a:lnTo>
                  <a:lnTo>
                    <a:pt x="421114" y="337338"/>
                  </a:lnTo>
                  <a:lnTo>
                    <a:pt x="383641" y="365160"/>
                  </a:lnTo>
                  <a:lnTo>
                    <a:pt x="347538" y="393747"/>
                  </a:lnTo>
                  <a:lnTo>
                    <a:pt x="312866" y="423057"/>
                  </a:lnTo>
                  <a:lnTo>
                    <a:pt x="279683" y="453053"/>
                  </a:lnTo>
                  <a:lnTo>
                    <a:pt x="248050" y="483692"/>
                  </a:lnTo>
                  <a:lnTo>
                    <a:pt x="218026" y="514935"/>
                  </a:lnTo>
                  <a:lnTo>
                    <a:pt x="189670" y="546741"/>
                  </a:lnTo>
                  <a:lnTo>
                    <a:pt x="163042" y="579071"/>
                  </a:lnTo>
                  <a:lnTo>
                    <a:pt x="138203" y="611885"/>
                  </a:lnTo>
                  <a:lnTo>
                    <a:pt x="115210" y="645141"/>
                  </a:lnTo>
                  <a:lnTo>
                    <a:pt x="94125" y="678801"/>
                  </a:lnTo>
                  <a:lnTo>
                    <a:pt x="75006" y="712823"/>
                  </a:lnTo>
                  <a:lnTo>
                    <a:pt x="57913" y="747168"/>
                  </a:lnTo>
                  <a:lnTo>
                    <a:pt x="30044" y="816665"/>
                  </a:lnTo>
                  <a:lnTo>
                    <a:pt x="10994" y="886970"/>
                  </a:lnTo>
                  <a:lnTo>
                    <a:pt x="1241" y="957763"/>
                  </a:lnTo>
                  <a:lnTo>
                    <a:pt x="0" y="993241"/>
                  </a:lnTo>
                  <a:lnTo>
                    <a:pt x="0" y="1737360"/>
                  </a:lnTo>
                  <a:lnTo>
                    <a:pt x="0" y="2481834"/>
                  </a:lnTo>
                  <a:lnTo>
                    <a:pt x="0" y="3494163"/>
                  </a:lnTo>
                  <a:lnTo>
                    <a:pt x="0" y="4238637"/>
                  </a:lnTo>
                  <a:lnTo>
                    <a:pt x="0" y="4982756"/>
                  </a:lnTo>
                  <a:lnTo>
                    <a:pt x="1241" y="5018235"/>
                  </a:lnTo>
                  <a:lnTo>
                    <a:pt x="10994" y="5089031"/>
                  </a:lnTo>
                  <a:lnTo>
                    <a:pt x="30044" y="5159345"/>
                  </a:lnTo>
                  <a:lnTo>
                    <a:pt x="57913" y="5228855"/>
                  </a:lnTo>
                  <a:lnTo>
                    <a:pt x="75006" y="5263207"/>
                  </a:lnTo>
                  <a:lnTo>
                    <a:pt x="94125" y="5297238"/>
                  </a:lnTo>
                  <a:lnTo>
                    <a:pt x="115210" y="5330906"/>
                  </a:lnTo>
                  <a:lnTo>
                    <a:pt x="138203" y="5364172"/>
                  </a:lnTo>
                  <a:lnTo>
                    <a:pt x="163042" y="5396996"/>
                  </a:lnTo>
                  <a:lnTo>
                    <a:pt x="189670" y="5429337"/>
                  </a:lnTo>
                  <a:lnTo>
                    <a:pt x="218026" y="5461154"/>
                  </a:lnTo>
                  <a:lnTo>
                    <a:pt x="248050" y="5492409"/>
                  </a:lnTo>
                  <a:lnTo>
                    <a:pt x="279683" y="5523060"/>
                  </a:lnTo>
                  <a:lnTo>
                    <a:pt x="312866" y="5553067"/>
                  </a:lnTo>
                  <a:lnTo>
                    <a:pt x="347538" y="5582390"/>
                  </a:lnTo>
                  <a:lnTo>
                    <a:pt x="383641" y="5610989"/>
                  </a:lnTo>
                  <a:lnTo>
                    <a:pt x="421114" y="5638824"/>
                  </a:lnTo>
                  <a:lnTo>
                    <a:pt x="459898" y="5665854"/>
                  </a:lnTo>
                  <a:lnTo>
                    <a:pt x="499934" y="5692039"/>
                  </a:lnTo>
                  <a:lnTo>
                    <a:pt x="541161" y="5717339"/>
                  </a:lnTo>
                  <a:lnTo>
                    <a:pt x="583521" y="5741713"/>
                  </a:lnTo>
                  <a:lnTo>
                    <a:pt x="626954" y="5765122"/>
                  </a:lnTo>
                  <a:lnTo>
                    <a:pt x="671399" y="5787525"/>
                  </a:lnTo>
                  <a:lnTo>
                    <a:pt x="716798" y="5808882"/>
                  </a:lnTo>
                  <a:lnTo>
                    <a:pt x="763091" y="5829153"/>
                  </a:lnTo>
                  <a:lnTo>
                    <a:pt x="810218" y="5848297"/>
                  </a:lnTo>
                  <a:lnTo>
                    <a:pt x="858120" y="5866275"/>
                  </a:lnTo>
                  <a:lnTo>
                    <a:pt x="906736" y="5883045"/>
                  </a:lnTo>
                  <a:lnTo>
                    <a:pt x="956009" y="5898569"/>
                  </a:lnTo>
                  <a:lnTo>
                    <a:pt x="1005877" y="5912805"/>
                  </a:lnTo>
                  <a:lnTo>
                    <a:pt x="1056282" y="5925713"/>
                  </a:lnTo>
                  <a:lnTo>
                    <a:pt x="1107163" y="5937253"/>
                  </a:lnTo>
                  <a:lnTo>
                    <a:pt x="1158462" y="5947385"/>
                  </a:lnTo>
                  <a:lnTo>
                    <a:pt x="1210118" y="5956069"/>
                  </a:lnTo>
                  <a:lnTo>
                    <a:pt x="1262072" y="5963264"/>
                  </a:lnTo>
                  <a:lnTo>
                    <a:pt x="1314264" y="5968930"/>
                  </a:lnTo>
                  <a:lnTo>
                    <a:pt x="1366635" y="5973027"/>
                  </a:lnTo>
                  <a:lnTo>
                    <a:pt x="1419126" y="5975515"/>
                  </a:lnTo>
                  <a:lnTo>
                    <a:pt x="1471676" y="5976353"/>
                  </a:lnTo>
                  <a:lnTo>
                    <a:pt x="2574721" y="5976353"/>
                  </a:lnTo>
                  <a:lnTo>
                    <a:pt x="3677754" y="5976353"/>
                  </a:lnTo>
                  <a:lnTo>
                    <a:pt x="5178234" y="5976353"/>
                  </a:lnTo>
                  <a:lnTo>
                    <a:pt x="6281280" y="5976353"/>
                  </a:lnTo>
                  <a:lnTo>
                    <a:pt x="7384313" y="5976353"/>
                  </a:lnTo>
                  <a:lnTo>
                    <a:pt x="7436863" y="5975515"/>
                  </a:lnTo>
                  <a:lnTo>
                    <a:pt x="7489356" y="5973027"/>
                  </a:lnTo>
                  <a:lnTo>
                    <a:pt x="7541730" y="5968930"/>
                  </a:lnTo>
                  <a:lnTo>
                    <a:pt x="7593926" y="5963264"/>
                  </a:lnTo>
                  <a:lnTo>
                    <a:pt x="7645885" y="5956069"/>
                  </a:lnTo>
                  <a:lnTo>
                    <a:pt x="7697547" y="5947385"/>
                  </a:lnTo>
                  <a:lnTo>
                    <a:pt x="7748853" y="5937253"/>
                  </a:lnTo>
                  <a:lnTo>
                    <a:pt x="7799742" y="5925713"/>
                  </a:lnTo>
                  <a:lnTo>
                    <a:pt x="7850155" y="5912805"/>
                  </a:lnTo>
                  <a:lnTo>
                    <a:pt x="7900032" y="5898569"/>
                  </a:lnTo>
                  <a:lnTo>
                    <a:pt x="7949314" y="5883045"/>
                  </a:lnTo>
                  <a:lnTo>
                    <a:pt x="7997942" y="5866275"/>
                  </a:lnTo>
                  <a:lnTo>
                    <a:pt x="8045855" y="5848297"/>
                  </a:lnTo>
                  <a:lnTo>
                    <a:pt x="8092993" y="5829153"/>
                  </a:lnTo>
                  <a:lnTo>
                    <a:pt x="8139298" y="5808882"/>
                  </a:lnTo>
                  <a:lnTo>
                    <a:pt x="8184709" y="5787525"/>
                  </a:lnTo>
                  <a:lnTo>
                    <a:pt x="8229167" y="5765122"/>
                  </a:lnTo>
                  <a:lnTo>
                    <a:pt x="8272612" y="5741713"/>
                  </a:lnTo>
                  <a:lnTo>
                    <a:pt x="8314985" y="5717339"/>
                  </a:lnTo>
                  <a:lnTo>
                    <a:pt x="8356225" y="5692039"/>
                  </a:lnTo>
                  <a:lnTo>
                    <a:pt x="8396274" y="5665854"/>
                  </a:lnTo>
                  <a:lnTo>
                    <a:pt x="8435072" y="5638824"/>
                  </a:lnTo>
                  <a:lnTo>
                    <a:pt x="8472558" y="5610989"/>
                  </a:lnTo>
                  <a:lnTo>
                    <a:pt x="8508674" y="5582390"/>
                  </a:lnTo>
                  <a:lnTo>
                    <a:pt x="8543359" y="5553067"/>
                  </a:lnTo>
                  <a:lnTo>
                    <a:pt x="8576554" y="5523060"/>
                  </a:lnTo>
                  <a:lnTo>
                    <a:pt x="8608199" y="5492409"/>
                  </a:lnTo>
                  <a:lnTo>
                    <a:pt x="8638236" y="5461154"/>
                  </a:lnTo>
                  <a:lnTo>
                    <a:pt x="8666603" y="5429337"/>
                  </a:lnTo>
                  <a:lnTo>
                    <a:pt x="8693241" y="5396996"/>
                  </a:lnTo>
                  <a:lnTo>
                    <a:pt x="8718092" y="5364172"/>
                  </a:lnTo>
                  <a:lnTo>
                    <a:pt x="8741094" y="5330906"/>
                  </a:lnTo>
                  <a:lnTo>
                    <a:pt x="8762189" y="5297238"/>
                  </a:lnTo>
                  <a:lnTo>
                    <a:pt x="8781316" y="5263207"/>
                  </a:lnTo>
                  <a:lnTo>
                    <a:pt x="8798417" y="5228855"/>
                  </a:lnTo>
                  <a:lnTo>
                    <a:pt x="8826299" y="5159345"/>
                  </a:lnTo>
                  <a:lnTo>
                    <a:pt x="8845357" y="5089031"/>
                  </a:lnTo>
                  <a:lnTo>
                    <a:pt x="8855115" y="5018235"/>
                  </a:lnTo>
                  <a:lnTo>
                    <a:pt x="8856357" y="4982756"/>
                  </a:lnTo>
                  <a:lnTo>
                    <a:pt x="8856357" y="4238637"/>
                  </a:lnTo>
                  <a:lnTo>
                    <a:pt x="8856357" y="3494163"/>
                  </a:lnTo>
                  <a:lnTo>
                    <a:pt x="8856357" y="2481834"/>
                  </a:lnTo>
                  <a:lnTo>
                    <a:pt x="8856357" y="1737360"/>
                  </a:lnTo>
                  <a:lnTo>
                    <a:pt x="8856357" y="993241"/>
                  </a:lnTo>
                  <a:lnTo>
                    <a:pt x="8855115" y="957763"/>
                  </a:lnTo>
                  <a:lnTo>
                    <a:pt x="8845357" y="886970"/>
                  </a:lnTo>
                  <a:lnTo>
                    <a:pt x="8826299" y="816665"/>
                  </a:lnTo>
                  <a:lnTo>
                    <a:pt x="8798417" y="747168"/>
                  </a:lnTo>
                  <a:lnTo>
                    <a:pt x="8781316" y="712823"/>
                  </a:lnTo>
                  <a:lnTo>
                    <a:pt x="8762189" y="678801"/>
                  </a:lnTo>
                  <a:lnTo>
                    <a:pt x="8741094" y="645141"/>
                  </a:lnTo>
                  <a:lnTo>
                    <a:pt x="8718092" y="611885"/>
                  </a:lnTo>
                  <a:lnTo>
                    <a:pt x="8693241" y="579071"/>
                  </a:lnTo>
                  <a:lnTo>
                    <a:pt x="8666603" y="546741"/>
                  </a:lnTo>
                  <a:lnTo>
                    <a:pt x="8638236" y="514935"/>
                  </a:lnTo>
                  <a:lnTo>
                    <a:pt x="8608199" y="483692"/>
                  </a:lnTo>
                  <a:lnTo>
                    <a:pt x="8576554" y="453053"/>
                  </a:lnTo>
                  <a:lnTo>
                    <a:pt x="8543359" y="423057"/>
                  </a:lnTo>
                  <a:lnTo>
                    <a:pt x="8508674" y="393747"/>
                  </a:lnTo>
                  <a:lnTo>
                    <a:pt x="8472558" y="365160"/>
                  </a:lnTo>
                  <a:lnTo>
                    <a:pt x="8435072" y="337338"/>
                  </a:lnTo>
                  <a:lnTo>
                    <a:pt x="8396274" y="310321"/>
                  </a:lnTo>
                  <a:lnTo>
                    <a:pt x="8356225" y="284148"/>
                  </a:lnTo>
                  <a:lnTo>
                    <a:pt x="8314985" y="258861"/>
                  </a:lnTo>
                  <a:lnTo>
                    <a:pt x="8272612" y="234499"/>
                  </a:lnTo>
                  <a:lnTo>
                    <a:pt x="8229167" y="211102"/>
                  </a:lnTo>
                  <a:lnTo>
                    <a:pt x="8184709" y="188711"/>
                  </a:lnTo>
                  <a:lnTo>
                    <a:pt x="8139298" y="167366"/>
                  </a:lnTo>
                  <a:lnTo>
                    <a:pt x="8092993" y="147107"/>
                  </a:lnTo>
                  <a:lnTo>
                    <a:pt x="8045855" y="127974"/>
                  </a:lnTo>
                  <a:lnTo>
                    <a:pt x="7997942" y="110007"/>
                  </a:lnTo>
                  <a:lnTo>
                    <a:pt x="7949314" y="93246"/>
                  </a:lnTo>
                  <a:lnTo>
                    <a:pt x="7900032" y="77733"/>
                  </a:lnTo>
                  <a:lnTo>
                    <a:pt x="7850155" y="63506"/>
                  </a:lnTo>
                  <a:lnTo>
                    <a:pt x="7799742" y="50606"/>
                  </a:lnTo>
                  <a:lnTo>
                    <a:pt x="7748853" y="39073"/>
                  </a:lnTo>
                  <a:lnTo>
                    <a:pt x="7697547" y="28948"/>
                  </a:lnTo>
                  <a:lnTo>
                    <a:pt x="7645885" y="20270"/>
                  </a:lnTo>
                  <a:lnTo>
                    <a:pt x="7593926" y="13080"/>
                  </a:lnTo>
                  <a:lnTo>
                    <a:pt x="7541730" y="7417"/>
                  </a:lnTo>
                  <a:lnTo>
                    <a:pt x="7489356" y="3323"/>
                  </a:lnTo>
                  <a:lnTo>
                    <a:pt x="7436863" y="837"/>
                  </a:lnTo>
                  <a:lnTo>
                    <a:pt x="7384313" y="0"/>
                  </a:lnTo>
                  <a:lnTo>
                    <a:pt x="6281280" y="0"/>
                  </a:lnTo>
                  <a:lnTo>
                    <a:pt x="5178234" y="0"/>
                  </a:lnTo>
                  <a:lnTo>
                    <a:pt x="3677754" y="0"/>
                  </a:lnTo>
                  <a:lnTo>
                    <a:pt x="2574721" y="0"/>
                  </a:lnTo>
                  <a:lnTo>
                    <a:pt x="1471676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6905" y="796226"/>
            <a:ext cx="8441055" cy="617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9740" algn="ctr">
              <a:lnSpc>
                <a:spcPts val="2315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3399"/>
                </a:solidFill>
                <a:latin typeface="Arial"/>
                <a:cs typeface="Arial"/>
              </a:rPr>
              <a:t>ПЕРЕЛІК</a:t>
            </a:r>
            <a:endParaRPr sz="2000">
              <a:latin typeface="Arial"/>
              <a:cs typeface="Arial"/>
            </a:endParaRPr>
          </a:p>
          <a:p>
            <a:pPr marR="464184" algn="ctr">
              <a:lnSpc>
                <a:spcPts val="2315"/>
              </a:lnSpc>
            </a:pPr>
            <a:r>
              <a:rPr sz="2000" b="1" dirty="0">
                <a:solidFill>
                  <a:srgbClr val="CC3399"/>
                </a:solidFill>
                <a:latin typeface="Arial"/>
                <a:cs typeface="Arial"/>
              </a:rPr>
              <a:t>нормативних документів з питань евакуаційних</a:t>
            </a:r>
            <a:r>
              <a:rPr sz="2000" b="1" spc="-3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3399"/>
                </a:solidFill>
                <a:latin typeface="Arial"/>
                <a:cs typeface="Arial"/>
              </a:rPr>
              <a:t>заходів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215900" indent="-203835">
              <a:lnSpc>
                <a:spcPts val="1850"/>
              </a:lnSpc>
              <a:spcBef>
                <a:spcPts val="5"/>
              </a:spcBef>
              <a:buClr>
                <a:srgbClr val="006600"/>
              </a:buClr>
              <a:buAutoNum type="arabicPeriod"/>
              <a:tabLst>
                <a:tab pos="216535" algn="l"/>
              </a:tabLst>
            </a:pPr>
            <a:r>
              <a:rPr sz="1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Кодекс цивільного захисту України</a:t>
            </a:r>
            <a:r>
              <a:rPr sz="16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 від 2 жовтня </a:t>
            </a:r>
            <a:r>
              <a:rPr sz="1600" b="1" dirty="0">
                <a:solidFill>
                  <a:srgbClr val="006600"/>
                </a:solidFill>
                <a:latin typeface="Times New Roman"/>
                <a:cs typeface="Times New Roman"/>
              </a:rPr>
              <a:t>2012 </a:t>
            </a:r>
            <a:r>
              <a:rPr sz="16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р. №</a:t>
            </a:r>
            <a:r>
              <a:rPr sz="16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00"/>
                </a:solidFill>
                <a:latin typeface="Times New Roman"/>
                <a:cs typeface="Times New Roman"/>
              </a:rPr>
              <a:t>5403-VI,</a:t>
            </a:r>
            <a:endParaRPr sz="1600">
              <a:latin typeface="Times New Roman"/>
              <a:cs typeface="Times New Roman"/>
            </a:endParaRPr>
          </a:p>
          <a:p>
            <a:pPr marL="214629">
              <a:lnSpc>
                <a:spcPts val="1780"/>
              </a:lnSpc>
            </a:pPr>
            <a:r>
              <a:rPr sz="1600" b="1" i="1" spc="-10" dirty="0">
                <a:latin typeface="Times New Roman"/>
                <a:cs typeface="Times New Roman"/>
              </a:rPr>
              <a:t>стаття </a:t>
            </a:r>
            <a:r>
              <a:rPr sz="1600" b="1" i="1" spc="-5" dirty="0">
                <a:latin typeface="Times New Roman"/>
                <a:cs typeface="Times New Roman"/>
              </a:rPr>
              <a:t>33 </a:t>
            </a:r>
            <a:r>
              <a:rPr sz="1600" b="1" i="1" dirty="0">
                <a:latin typeface="Times New Roman"/>
                <a:cs typeface="Times New Roman"/>
              </a:rPr>
              <a:t>“Заходи </a:t>
            </a:r>
            <a:r>
              <a:rPr sz="1600" b="1" i="1" spc="-5" dirty="0">
                <a:latin typeface="Times New Roman"/>
                <a:cs typeface="Times New Roman"/>
              </a:rPr>
              <a:t>з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евакуації”</a:t>
            </a:r>
            <a:endParaRPr sz="1600">
              <a:latin typeface="Times New Roman"/>
              <a:cs typeface="Times New Roman"/>
            </a:endParaRPr>
          </a:p>
          <a:p>
            <a:pPr marL="214629" marR="269875" indent="-202565">
              <a:lnSpc>
                <a:spcPts val="1780"/>
              </a:lnSpc>
              <a:spcBef>
                <a:spcPts val="105"/>
              </a:spcBef>
              <a:buAutoNum type="arabicPeriod" startAt="2"/>
              <a:tabLst>
                <a:tab pos="215900" algn="l"/>
              </a:tabLst>
            </a:pP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Закон України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 «Про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правовий 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режим воєнного стану»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 від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12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травня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2015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р. №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389-VIII: </a:t>
            </a:r>
            <a:r>
              <a:rPr sz="1600" b="1" i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C0000"/>
                </a:solidFill>
                <a:latin typeface="Times New Roman"/>
                <a:cs typeface="Times New Roman"/>
              </a:rPr>
              <a:t>пункт </a:t>
            </a:r>
            <a:r>
              <a:rPr sz="16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19 </a:t>
            </a:r>
            <a:r>
              <a:rPr sz="1600" b="1" i="1" spc="-10" dirty="0">
                <a:solidFill>
                  <a:srgbClr val="CC0000"/>
                </a:solidFill>
                <a:latin typeface="Times New Roman"/>
                <a:cs typeface="Times New Roman"/>
              </a:rPr>
              <a:t>частина </a:t>
            </a:r>
            <a:r>
              <a:rPr sz="16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перша </a:t>
            </a:r>
            <a:r>
              <a:rPr sz="1600" b="1" i="1" spc="-10" dirty="0">
                <a:solidFill>
                  <a:srgbClr val="CC0000"/>
                </a:solidFill>
                <a:latin typeface="Times New Roman"/>
                <a:cs typeface="Times New Roman"/>
              </a:rPr>
              <a:t>стаття </a:t>
            </a:r>
            <a:r>
              <a:rPr sz="16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8</a:t>
            </a:r>
            <a:r>
              <a:rPr sz="1600" b="1" i="1" spc="-5" dirty="0">
                <a:latin typeface="Times New Roman"/>
                <a:cs typeface="Times New Roman"/>
              </a:rPr>
              <a:t> «проводити евакуацію </a:t>
            </a:r>
            <a:r>
              <a:rPr sz="1600" b="1" i="1" spc="-10" dirty="0">
                <a:latin typeface="Times New Roman"/>
                <a:cs typeface="Times New Roman"/>
              </a:rPr>
              <a:t>населення, якщо</a:t>
            </a:r>
            <a:r>
              <a:rPr sz="1600" b="1" i="1" spc="10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виникає</a:t>
            </a:r>
            <a:endParaRPr sz="1600">
              <a:latin typeface="Times New Roman"/>
              <a:cs typeface="Times New Roman"/>
            </a:endParaRPr>
          </a:p>
          <a:p>
            <a:pPr marL="12700" marR="304165">
              <a:lnSpc>
                <a:spcPts val="1780"/>
              </a:lnSpc>
            </a:pPr>
            <a:r>
              <a:rPr sz="1600" b="1" i="1" spc="-5" dirty="0">
                <a:latin typeface="Times New Roman"/>
                <a:cs typeface="Times New Roman"/>
              </a:rPr>
              <a:t>загроза його життю або здоров’ю, а також матеріальних і </a:t>
            </a:r>
            <a:r>
              <a:rPr sz="1600" b="1" i="1" spc="-10" dirty="0">
                <a:latin typeface="Times New Roman"/>
                <a:cs typeface="Times New Roman"/>
              </a:rPr>
              <a:t>культурних цінностей, </a:t>
            </a:r>
            <a:r>
              <a:rPr sz="1600" b="1" i="1" spc="-5" dirty="0">
                <a:latin typeface="Times New Roman"/>
                <a:cs typeface="Times New Roman"/>
              </a:rPr>
              <a:t>якщо  виникає загроза їх пошкодження або </a:t>
            </a:r>
            <a:r>
              <a:rPr sz="1600" b="1" i="1" spc="-10" dirty="0">
                <a:latin typeface="Times New Roman"/>
                <a:cs typeface="Times New Roman"/>
              </a:rPr>
              <a:t>знищення, </a:t>
            </a:r>
            <a:r>
              <a:rPr sz="1600" b="1" i="1" spc="-5" dirty="0">
                <a:latin typeface="Times New Roman"/>
                <a:cs typeface="Times New Roman"/>
              </a:rPr>
              <a:t>згідно з </a:t>
            </a:r>
            <a:r>
              <a:rPr sz="1600" b="1" i="1" spc="-10" dirty="0">
                <a:latin typeface="Times New Roman"/>
                <a:cs typeface="Times New Roman"/>
              </a:rPr>
              <a:t>переліком, </a:t>
            </a:r>
            <a:r>
              <a:rPr sz="1600" b="1" i="1" spc="-5" dirty="0">
                <a:latin typeface="Times New Roman"/>
                <a:cs typeface="Times New Roman"/>
              </a:rPr>
              <a:t>що </a:t>
            </a:r>
            <a:r>
              <a:rPr sz="1600" b="1" i="1" spc="-10" dirty="0">
                <a:latin typeface="Times New Roman"/>
                <a:cs typeface="Times New Roman"/>
              </a:rPr>
              <a:t>затверджується  Кабінетом Міністрів</a:t>
            </a:r>
            <a:r>
              <a:rPr sz="1600" b="1" i="1" spc="-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України»</a:t>
            </a:r>
            <a:endParaRPr sz="1600">
              <a:latin typeface="Times New Roman"/>
              <a:cs typeface="Times New Roman"/>
            </a:endParaRPr>
          </a:p>
          <a:p>
            <a:pPr marL="12700" marR="375920" indent="50165">
              <a:lnSpc>
                <a:spcPts val="1780"/>
              </a:lnSpc>
              <a:buAutoNum type="arabicPeriod" startAt="3"/>
              <a:tabLst>
                <a:tab pos="265430" algn="l"/>
              </a:tabLst>
            </a:pPr>
            <a:r>
              <a:rPr sz="16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Закон України</a:t>
            </a:r>
            <a:r>
              <a:rPr sz="1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«Про правовий режим надзвичайного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стану»</a:t>
            </a:r>
            <a:r>
              <a:rPr sz="16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від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16 </a:t>
            </a:r>
            <a:r>
              <a:rPr sz="16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березня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№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1550-III </a:t>
            </a:r>
            <a:r>
              <a:rPr sz="1600" b="1" i="1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абзац 1 </a:t>
            </a:r>
            <a:r>
              <a:rPr sz="1600" b="1" i="1" spc="-10" dirty="0">
                <a:solidFill>
                  <a:srgbClr val="CC0000"/>
                </a:solidFill>
                <a:latin typeface="Times New Roman"/>
                <a:cs typeface="Times New Roman"/>
              </a:rPr>
              <a:t>пункту </a:t>
            </a:r>
            <a:r>
              <a:rPr sz="1600" b="1" i="1" spc="-5" dirty="0">
                <a:solidFill>
                  <a:srgbClr val="CC0000"/>
                </a:solidFill>
                <a:latin typeface="Times New Roman"/>
                <a:cs typeface="Times New Roman"/>
              </a:rPr>
              <a:t>1 </a:t>
            </a:r>
            <a:r>
              <a:rPr sz="1600" b="1" i="1" spc="-10" dirty="0">
                <a:solidFill>
                  <a:srgbClr val="CC0000"/>
                </a:solidFill>
                <a:latin typeface="Times New Roman"/>
                <a:cs typeface="Times New Roman"/>
              </a:rPr>
              <a:t>стаття</a:t>
            </a:r>
            <a:r>
              <a:rPr sz="1600" b="1" i="1" spc="-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CC0000"/>
                </a:solidFill>
                <a:latin typeface="Times New Roman"/>
                <a:cs typeface="Times New Roman"/>
              </a:rPr>
              <a:t>17</a:t>
            </a:r>
            <a:endParaRPr sz="1600">
              <a:latin typeface="Times New Roman"/>
              <a:cs typeface="Times New Roman"/>
            </a:endParaRPr>
          </a:p>
          <a:p>
            <a:pPr marL="12700" marR="92075">
              <a:lnSpc>
                <a:spcPts val="1780"/>
              </a:lnSpc>
              <a:tabLst>
                <a:tab pos="2694940" algn="l"/>
                <a:tab pos="3154045" algn="l"/>
                <a:tab pos="4499610" algn="l"/>
                <a:tab pos="4729480" algn="l"/>
                <a:tab pos="6060440" algn="l"/>
                <a:tab pos="6139815" algn="l"/>
                <a:tab pos="7096125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У </a:t>
            </a:r>
            <a:r>
              <a:rPr sz="1600" b="1" i="1" dirty="0">
                <a:latin typeface="Times New Roman"/>
                <a:cs typeface="Times New Roman"/>
              </a:rPr>
              <a:t>разі </a:t>
            </a:r>
            <a:r>
              <a:rPr sz="1600" b="1" i="1" spc="-10" dirty="0">
                <a:latin typeface="Times New Roman"/>
                <a:cs typeface="Times New Roman"/>
              </a:rPr>
              <a:t>введення </a:t>
            </a:r>
            <a:r>
              <a:rPr sz="1600" b="1" i="1" spc="-5" dirty="0">
                <a:latin typeface="Times New Roman"/>
                <a:cs typeface="Times New Roman"/>
              </a:rPr>
              <a:t>надзвичайного стану  </a:t>
            </a:r>
            <a:r>
              <a:rPr sz="1600" b="1" i="1" spc="-10" dirty="0">
                <a:latin typeface="Times New Roman"/>
                <a:cs typeface="Times New Roman"/>
              </a:rPr>
              <a:t>здійснюється</a:t>
            </a:r>
            <a:r>
              <a:rPr sz="1600" b="1" i="1" spc="7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тимчасова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чи		безповоротна евакуація  </a:t>
            </a:r>
            <a:r>
              <a:rPr sz="1600" b="1" i="1" spc="-10" dirty="0">
                <a:latin typeface="Times New Roman"/>
                <a:cs typeface="Times New Roman"/>
              </a:rPr>
              <a:t>людей  </a:t>
            </a:r>
            <a:r>
              <a:rPr sz="1600" b="1" i="1" spc="-5" dirty="0">
                <a:latin typeface="Times New Roman"/>
                <a:cs typeface="Times New Roman"/>
              </a:rPr>
              <a:t>з </a:t>
            </a:r>
            <a:r>
              <a:rPr sz="1600" b="1" i="1" spc="5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місць,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небезпечних	</a:t>
            </a:r>
            <a:r>
              <a:rPr sz="1600" b="1" i="1" spc="-5" dirty="0">
                <a:latin typeface="Times New Roman"/>
                <a:cs typeface="Times New Roman"/>
              </a:rPr>
              <a:t>для	проживання,	з	обов'язковим	наданням	їм  стаціонарних або </a:t>
            </a:r>
            <a:r>
              <a:rPr sz="1600" b="1" i="1" spc="-10" dirty="0">
                <a:latin typeface="Times New Roman"/>
                <a:cs typeface="Times New Roman"/>
              </a:rPr>
              <a:t>тимчасових </a:t>
            </a:r>
            <a:r>
              <a:rPr sz="1600" b="1" i="1" spc="-5" dirty="0">
                <a:latin typeface="Times New Roman"/>
                <a:cs typeface="Times New Roman"/>
              </a:rPr>
              <a:t>жилих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приміщень</a:t>
            </a:r>
            <a:endParaRPr sz="1600">
              <a:latin typeface="Times New Roman"/>
              <a:cs typeface="Times New Roman"/>
            </a:endParaRPr>
          </a:p>
          <a:p>
            <a:pPr marL="215265" indent="-203200">
              <a:lnSpc>
                <a:spcPts val="1675"/>
              </a:lnSpc>
              <a:buAutoNum type="arabicPeriod" startAt="4"/>
              <a:tabLst>
                <a:tab pos="215900" algn="l"/>
              </a:tabLst>
            </a:pPr>
            <a:r>
              <a:rPr sz="1600" b="1" spc="-5" dirty="0">
                <a:solidFill>
                  <a:srgbClr val="1D6938"/>
                </a:solidFill>
                <a:latin typeface="Times New Roman"/>
                <a:cs typeface="Times New Roman"/>
              </a:rPr>
              <a:t>Постанова Кабінету </a:t>
            </a:r>
            <a:r>
              <a:rPr sz="1600" b="1" spc="-10" dirty="0">
                <a:solidFill>
                  <a:srgbClr val="1D6938"/>
                </a:solidFill>
                <a:latin typeface="Times New Roman"/>
                <a:cs typeface="Times New Roman"/>
              </a:rPr>
              <a:t>Міністрів </a:t>
            </a:r>
            <a:r>
              <a:rPr sz="1600" b="1" spc="-5" dirty="0">
                <a:solidFill>
                  <a:srgbClr val="1D6938"/>
                </a:solidFill>
                <a:latin typeface="Times New Roman"/>
                <a:cs typeface="Times New Roman"/>
              </a:rPr>
              <a:t>України від 30 жовтня </a:t>
            </a:r>
            <a:r>
              <a:rPr sz="1600" b="1" dirty="0">
                <a:solidFill>
                  <a:srgbClr val="1D6938"/>
                </a:solidFill>
                <a:latin typeface="Times New Roman"/>
                <a:cs typeface="Times New Roman"/>
              </a:rPr>
              <a:t>2013 </a:t>
            </a:r>
            <a:r>
              <a:rPr sz="1600" b="1" spc="-5" dirty="0">
                <a:solidFill>
                  <a:srgbClr val="1D6938"/>
                </a:solidFill>
                <a:latin typeface="Times New Roman"/>
                <a:cs typeface="Times New Roman"/>
              </a:rPr>
              <a:t>р. №</a:t>
            </a:r>
            <a:r>
              <a:rPr sz="1600" b="1" spc="-30" dirty="0">
                <a:solidFill>
                  <a:srgbClr val="1D6938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D6938"/>
                </a:solidFill>
                <a:latin typeface="Times New Roman"/>
                <a:cs typeface="Times New Roman"/>
              </a:rPr>
              <a:t>841</a:t>
            </a:r>
            <a:endParaRPr sz="1600">
              <a:latin typeface="Times New Roman"/>
              <a:cs typeface="Times New Roman"/>
            </a:endParaRPr>
          </a:p>
          <a:p>
            <a:pPr marL="12700" marR="41275">
              <a:lnSpc>
                <a:spcPts val="1780"/>
              </a:lnSpc>
              <a:spcBef>
                <a:spcPts val="105"/>
              </a:spcBef>
            </a:pP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«Про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затвердження 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Порядку проведення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евакуації 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у разі загрози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виникнення 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або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виникнення  </a:t>
            </a:r>
            <a:r>
              <a:rPr sz="16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надзвичайних </a:t>
            </a:r>
            <a:r>
              <a:rPr sz="16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ситуацій»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(</a:t>
            </a:r>
            <a:r>
              <a:rPr sz="1600" b="1" i="1" spc="-5" dirty="0">
                <a:solidFill>
                  <a:srgbClr val="C8201D"/>
                </a:solidFill>
                <a:latin typeface="Times New Roman"/>
                <a:cs typeface="Times New Roman"/>
              </a:rPr>
              <a:t>із змінами </a:t>
            </a:r>
            <a:r>
              <a:rPr sz="1600" b="1" i="1" spc="-10" dirty="0">
                <a:solidFill>
                  <a:srgbClr val="C8201D"/>
                </a:solidFill>
                <a:latin typeface="Times New Roman"/>
                <a:cs typeface="Times New Roman"/>
              </a:rPr>
              <a:t>внесеними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постановою </a:t>
            </a:r>
            <a:r>
              <a:rPr sz="16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КМУ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від 30 листопада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2016</a:t>
            </a:r>
            <a:r>
              <a:rPr sz="1600" b="1" i="1" spc="10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р.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70"/>
              </a:lnSpc>
            </a:pP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№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905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та постановою </a:t>
            </a:r>
            <a:r>
              <a:rPr sz="16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КМУ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від 12 серпня </a:t>
            </a:r>
            <a:r>
              <a:rPr sz="1600" b="1" i="1" dirty="0">
                <a:solidFill>
                  <a:srgbClr val="006600"/>
                </a:solidFill>
                <a:latin typeface="Times New Roman"/>
                <a:cs typeface="Times New Roman"/>
              </a:rPr>
              <a:t>2020 р.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№</a:t>
            </a:r>
            <a:r>
              <a:rPr sz="1600" b="1" i="1" spc="-3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711);</a:t>
            </a:r>
            <a:endParaRPr sz="1600">
              <a:latin typeface="Times New Roman"/>
              <a:cs typeface="Times New Roman"/>
            </a:endParaRPr>
          </a:p>
          <a:p>
            <a:pPr marL="215265" indent="-203200">
              <a:lnSpc>
                <a:spcPts val="1780"/>
              </a:lnSpc>
              <a:buAutoNum type="arabicPeriod" startAt="5"/>
              <a:tabLst>
                <a:tab pos="215900" algn="l"/>
              </a:tabLst>
            </a:pPr>
            <a:r>
              <a:rPr sz="1600" b="1" spc="-5" dirty="0">
                <a:solidFill>
                  <a:srgbClr val="117521"/>
                </a:solidFill>
                <a:latin typeface="Times New Roman"/>
                <a:cs typeface="Times New Roman"/>
              </a:rPr>
              <a:t>Постанова Кабінету </a:t>
            </a:r>
            <a:r>
              <a:rPr sz="1600" b="1" spc="-10" dirty="0">
                <a:solidFill>
                  <a:srgbClr val="117521"/>
                </a:solidFill>
                <a:latin typeface="Times New Roman"/>
                <a:cs typeface="Times New Roman"/>
              </a:rPr>
              <a:t>Міністрів </a:t>
            </a:r>
            <a:r>
              <a:rPr sz="1600" b="1" spc="-5" dirty="0">
                <a:solidFill>
                  <a:srgbClr val="117521"/>
                </a:solidFill>
                <a:latin typeface="Times New Roman"/>
                <a:cs typeface="Times New Roman"/>
              </a:rPr>
              <a:t>України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від 7 листопада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2018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№</a:t>
            </a:r>
            <a:r>
              <a:rPr sz="1600" b="1" i="1" spc="30" dirty="0">
                <a:solidFill>
                  <a:srgbClr val="117521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934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780"/>
              </a:lnSpc>
              <a:spcBef>
                <a:spcPts val="105"/>
              </a:spcBef>
            </a:pP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“Про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затвердження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Порядку проведення обовязкової евакуації окремих категорій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населення 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у </a:t>
            </a:r>
            <a:r>
              <a:rPr sz="1600" b="1" i="1" dirty="0">
                <a:solidFill>
                  <a:srgbClr val="0000FF"/>
                </a:solidFill>
                <a:latin typeface="Times New Roman"/>
                <a:cs typeface="Times New Roman"/>
              </a:rPr>
              <a:t>разі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введення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правового режиму воєнного</a:t>
            </a:r>
            <a:r>
              <a:rPr sz="1600" b="1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стану”;</a:t>
            </a:r>
            <a:endParaRPr sz="1600">
              <a:latin typeface="Times New Roman"/>
              <a:cs typeface="Times New Roman"/>
            </a:endParaRPr>
          </a:p>
          <a:p>
            <a:pPr marL="215265" indent="-203200">
              <a:lnSpc>
                <a:spcPts val="1914"/>
              </a:lnSpc>
              <a:spcBef>
                <a:spcPts val="10"/>
              </a:spcBef>
              <a:buAutoNum type="arabicPeriod" startAt="6"/>
              <a:tabLst>
                <a:tab pos="215900" algn="l"/>
              </a:tabLst>
            </a:pPr>
            <a:r>
              <a:rPr sz="1600" b="1" spc="-5" dirty="0">
                <a:solidFill>
                  <a:srgbClr val="117521"/>
                </a:solidFill>
                <a:latin typeface="Times New Roman"/>
                <a:cs typeface="Times New Roman"/>
              </a:rPr>
              <a:t>Постанова Кабінету </a:t>
            </a:r>
            <a:r>
              <a:rPr sz="1600" b="1" spc="-10" dirty="0">
                <a:solidFill>
                  <a:srgbClr val="117521"/>
                </a:solidFill>
                <a:latin typeface="Times New Roman"/>
                <a:cs typeface="Times New Roman"/>
              </a:rPr>
              <a:t>Міністрів </a:t>
            </a:r>
            <a:r>
              <a:rPr sz="1600" b="1" spc="-5" dirty="0">
                <a:solidFill>
                  <a:srgbClr val="117521"/>
                </a:solidFill>
                <a:latin typeface="Times New Roman"/>
                <a:cs typeface="Times New Roman"/>
              </a:rPr>
              <a:t>України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від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18 </a:t>
            </a:r>
            <a:r>
              <a:rPr sz="1600" b="1" i="1" spc="-10" dirty="0">
                <a:solidFill>
                  <a:srgbClr val="117521"/>
                </a:solidFill>
                <a:latin typeface="Times New Roman"/>
                <a:cs typeface="Times New Roman"/>
              </a:rPr>
              <a:t>квітня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2018 р.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№</a:t>
            </a:r>
            <a:r>
              <a:rPr sz="1600" b="1" i="1" spc="15" dirty="0">
                <a:solidFill>
                  <a:srgbClr val="117521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282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4"/>
              </a:lnSpc>
            </a:pP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“Про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затвердження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Порядку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виявлення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осіб з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інвалідністю та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інших</a:t>
            </a:r>
            <a:r>
              <a:rPr sz="1600" b="1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маломобільних</a:t>
            </a:r>
            <a:endParaRPr sz="1600">
              <a:latin typeface="Times New Roman"/>
              <a:cs typeface="Times New Roman"/>
            </a:endParaRPr>
          </a:p>
          <a:p>
            <a:pPr marL="62865" marR="54610">
              <a:lnSpc>
                <a:spcPts val="1739"/>
              </a:lnSpc>
              <a:spcBef>
                <a:spcPts val="204"/>
              </a:spcBef>
            </a:pP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груп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населення, які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проживають у зоні надзвичайної </a:t>
            </a:r>
            <a:r>
              <a:rPr sz="1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ситуації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або можливого ураження, та  організації їх</a:t>
            </a:r>
            <a:r>
              <a:rPr sz="1600" b="1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супроводження”;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079990" cy="7559675"/>
            <a:chOff x="0" y="12"/>
            <a:chExt cx="1007999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079634" cy="7559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91394"/>
              <a:ext cx="10079990" cy="57785"/>
            </a:xfrm>
            <a:custGeom>
              <a:avLst/>
              <a:gdLst/>
              <a:ahLst/>
              <a:cxnLst/>
              <a:rect l="l" t="t" r="r" b="b"/>
              <a:pathLst>
                <a:path w="10079990" h="57784">
                  <a:moveTo>
                    <a:pt x="0" y="0"/>
                  </a:moveTo>
                  <a:lnTo>
                    <a:pt x="0" y="57239"/>
                  </a:lnTo>
                  <a:lnTo>
                    <a:pt x="10079634" y="57239"/>
                  </a:lnTo>
                  <a:lnTo>
                    <a:pt x="10079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2415" y="200025"/>
            <a:ext cx="7798968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65100" y="-4560"/>
            <a:ext cx="9843884" cy="7421194"/>
            <a:chOff x="165100" y="-4560"/>
            <a:chExt cx="9843884" cy="7421194"/>
          </a:xfrm>
        </p:grpSpPr>
        <p:sp>
          <p:nvSpPr>
            <p:cNvPr id="7" name="object 7"/>
            <p:cNvSpPr/>
            <p:nvPr/>
          </p:nvSpPr>
          <p:spPr>
            <a:xfrm>
              <a:off x="165100" y="-4560"/>
              <a:ext cx="580199" cy="6617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2004" y="1440014"/>
              <a:ext cx="8856980" cy="5976620"/>
            </a:xfrm>
            <a:custGeom>
              <a:avLst/>
              <a:gdLst/>
              <a:ahLst/>
              <a:cxnLst/>
              <a:rect l="l" t="t" r="r" b="b"/>
              <a:pathLst>
                <a:path w="8856980" h="5976620">
                  <a:moveTo>
                    <a:pt x="7384313" y="0"/>
                  </a:moveTo>
                  <a:lnTo>
                    <a:pt x="1471676" y="0"/>
                  </a:lnTo>
                  <a:lnTo>
                    <a:pt x="1419126" y="837"/>
                  </a:lnTo>
                  <a:lnTo>
                    <a:pt x="1366635" y="3323"/>
                  </a:lnTo>
                  <a:lnTo>
                    <a:pt x="1314264" y="7417"/>
                  </a:lnTo>
                  <a:lnTo>
                    <a:pt x="1262072" y="13080"/>
                  </a:lnTo>
                  <a:lnTo>
                    <a:pt x="1210118" y="20270"/>
                  </a:lnTo>
                  <a:lnTo>
                    <a:pt x="1158462" y="28948"/>
                  </a:lnTo>
                  <a:lnTo>
                    <a:pt x="1107163" y="39073"/>
                  </a:lnTo>
                  <a:lnTo>
                    <a:pt x="1056282" y="50606"/>
                  </a:lnTo>
                  <a:lnTo>
                    <a:pt x="1005877" y="63506"/>
                  </a:lnTo>
                  <a:lnTo>
                    <a:pt x="956009" y="77733"/>
                  </a:lnTo>
                  <a:lnTo>
                    <a:pt x="906736" y="93246"/>
                  </a:lnTo>
                  <a:lnTo>
                    <a:pt x="858120" y="110007"/>
                  </a:lnTo>
                  <a:lnTo>
                    <a:pt x="810218" y="127974"/>
                  </a:lnTo>
                  <a:lnTo>
                    <a:pt x="763091" y="147107"/>
                  </a:lnTo>
                  <a:lnTo>
                    <a:pt x="716798" y="167366"/>
                  </a:lnTo>
                  <a:lnTo>
                    <a:pt x="671399" y="188711"/>
                  </a:lnTo>
                  <a:lnTo>
                    <a:pt x="626954" y="211102"/>
                  </a:lnTo>
                  <a:lnTo>
                    <a:pt x="583521" y="234499"/>
                  </a:lnTo>
                  <a:lnTo>
                    <a:pt x="541161" y="258861"/>
                  </a:lnTo>
                  <a:lnTo>
                    <a:pt x="499934" y="284148"/>
                  </a:lnTo>
                  <a:lnTo>
                    <a:pt x="459898" y="310321"/>
                  </a:lnTo>
                  <a:lnTo>
                    <a:pt x="421114" y="337338"/>
                  </a:lnTo>
                  <a:lnTo>
                    <a:pt x="383641" y="365160"/>
                  </a:lnTo>
                  <a:lnTo>
                    <a:pt x="347538" y="393747"/>
                  </a:lnTo>
                  <a:lnTo>
                    <a:pt x="312866" y="423057"/>
                  </a:lnTo>
                  <a:lnTo>
                    <a:pt x="279683" y="453053"/>
                  </a:lnTo>
                  <a:lnTo>
                    <a:pt x="248050" y="483692"/>
                  </a:lnTo>
                  <a:lnTo>
                    <a:pt x="218026" y="514935"/>
                  </a:lnTo>
                  <a:lnTo>
                    <a:pt x="189670" y="546741"/>
                  </a:lnTo>
                  <a:lnTo>
                    <a:pt x="163042" y="579071"/>
                  </a:lnTo>
                  <a:lnTo>
                    <a:pt x="138203" y="611885"/>
                  </a:lnTo>
                  <a:lnTo>
                    <a:pt x="115210" y="645141"/>
                  </a:lnTo>
                  <a:lnTo>
                    <a:pt x="94125" y="678801"/>
                  </a:lnTo>
                  <a:lnTo>
                    <a:pt x="75006" y="712823"/>
                  </a:lnTo>
                  <a:lnTo>
                    <a:pt x="57913" y="747168"/>
                  </a:lnTo>
                  <a:lnTo>
                    <a:pt x="30044" y="816665"/>
                  </a:lnTo>
                  <a:lnTo>
                    <a:pt x="10994" y="886970"/>
                  </a:lnTo>
                  <a:lnTo>
                    <a:pt x="1241" y="957763"/>
                  </a:lnTo>
                  <a:lnTo>
                    <a:pt x="0" y="993241"/>
                  </a:lnTo>
                  <a:lnTo>
                    <a:pt x="0" y="4982756"/>
                  </a:lnTo>
                  <a:lnTo>
                    <a:pt x="4926" y="5053673"/>
                  </a:lnTo>
                  <a:lnTo>
                    <a:pt x="19387" y="5124269"/>
                  </a:lnTo>
                  <a:lnTo>
                    <a:pt x="42906" y="5194221"/>
                  </a:lnTo>
                  <a:lnTo>
                    <a:pt x="75006" y="5263207"/>
                  </a:lnTo>
                  <a:lnTo>
                    <a:pt x="94125" y="5297238"/>
                  </a:lnTo>
                  <a:lnTo>
                    <a:pt x="115210" y="5330906"/>
                  </a:lnTo>
                  <a:lnTo>
                    <a:pt x="138203" y="5364172"/>
                  </a:lnTo>
                  <a:lnTo>
                    <a:pt x="163042" y="5396996"/>
                  </a:lnTo>
                  <a:lnTo>
                    <a:pt x="189670" y="5429337"/>
                  </a:lnTo>
                  <a:lnTo>
                    <a:pt x="218026" y="5461154"/>
                  </a:lnTo>
                  <a:lnTo>
                    <a:pt x="248050" y="5492409"/>
                  </a:lnTo>
                  <a:lnTo>
                    <a:pt x="279683" y="5523060"/>
                  </a:lnTo>
                  <a:lnTo>
                    <a:pt x="312866" y="5553067"/>
                  </a:lnTo>
                  <a:lnTo>
                    <a:pt x="347538" y="5582390"/>
                  </a:lnTo>
                  <a:lnTo>
                    <a:pt x="383641" y="5610989"/>
                  </a:lnTo>
                  <a:lnTo>
                    <a:pt x="421114" y="5638824"/>
                  </a:lnTo>
                  <a:lnTo>
                    <a:pt x="459898" y="5665854"/>
                  </a:lnTo>
                  <a:lnTo>
                    <a:pt x="499934" y="5692039"/>
                  </a:lnTo>
                  <a:lnTo>
                    <a:pt x="541161" y="5717339"/>
                  </a:lnTo>
                  <a:lnTo>
                    <a:pt x="583521" y="5741713"/>
                  </a:lnTo>
                  <a:lnTo>
                    <a:pt x="626954" y="5765122"/>
                  </a:lnTo>
                  <a:lnTo>
                    <a:pt x="671399" y="5787525"/>
                  </a:lnTo>
                  <a:lnTo>
                    <a:pt x="716798" y="5808882"/>
                  </a:lnTo>
                  <a:lnTo>
                    <a:pt x="763091" y="5829153"/>
                  </a:lnTo>
                  <a:lnTo>
                    <a:pt x="810218" y="5848297"/>
                  </a:lnTo>
                  <a:lnTo>
                    <a:pt x="858120" y="5866275"/>
                  </a:lnTo>
                  <a:lnTo>
                    <a:pt x="906736" y="5883045"/>
                  </a:lnTo>
                  <a:lnTo>
                    <a:pt x="956009" y="5898569"/>
                  </a:lnTo>
                  <a:lnTo>
                    <a:pt x="1005877" y="5912805"/>
                  </a:lnTo>
                  <a:lnTo>
                    <a:pt x="1056282" y="5925713"/>
                  </a:lnTo>
                  <a:lnTo>
                    <a:pt x="1107163" y="5937253"/>
                  </a:lnTo>
                  <a:lnTo>
                    <a:pt x="1158462" y="5947385"/>
                  </a:lnTo>
                  <a:lnTo>
                    <a:pt x="1210118" y="5956069"/>
                  </a:lnTo>
                  <a:lnTo>
                    <a:pt x="1262072" y="5963264"/>
                  </a:lnTo>
                  <a:lnTo>
                    <a:pt x="1314264" y="5968930"/>
                  </a:lnTo>
                  <a:lnTo>
                    <a:pt x="1366635" y="5973027"/>
                  </a:lnTo>
                  <a:lnTo>
                    <a:pt x="1419126" y="5975515"/>
                  </a:lnTo>
                  <a:lnTo>
                    <a:pt x="1471676" y="5976353"/>
                  </a:lnTo>
                  <a:lnTo>
                    <a:pt x="7384313" y="5976353"/>
                  </a:lnTo>
                  <a:lnTo>
                    <a:pt x="7436863" y="5975515"/>
                  </a:lnTo>
                  <a:lnTo>
                    <a:pt x="7489356" y="5973027"/>
                  </a:lnTo>
                  <a:lnTo>
                    <a:pt x="7541730" y="5968930"/>
                  </a:lnTo>
                  <a:lnTo>
                    <a:pt x="7593926" y="5963264"/>
                  </a:lnTo>
                  <a:lnTo>
                    <a:pt x="7645885" y="5956069"/>
                  </a:lnTo>
                  <a:lnTo>
                    <a:pt x="7697547" y="5947385"/>
                  </a:lnTo>
                  <a:lnTo>
                    <a:pt x="7748853" y="5937253"/>
                  </a:lnTo>
                  <a:lnTo>
                    <a:pt x="7799742" y="5925713"/>
                  </a:lnTo>
                  <a:lnTo>
                    <a:pt x="7850155" y="5912805"/>
                  </a:lnTo>
                  <a:lnTo>
                    <a:pt x="7900032" y="5898569"/>
                  </a:lnTo>
                  <a:lnTo>
                    <a:pt x="7949314" y="5883045"/>
                  </a:lnTo>
                  <a:lnTo>
                    <a:pt x="7997942" y="5866275"/>
                  </a:lnTo>
                  <a:lnTo>
                    <a:pt x="8045855" y="5848297"/>
                  </a:lnTo>
                  <a:lnTo>
                    <a:pt x="8092993" y="5829153"/>
                  </a:lnTo>
                  <a:lnTo>
                    <a:pt x="8139298" y="5808882"/>
                  </a:lnTo>
                  <a:lnTo>
                    <a:pt x="8184709" y="5787525"/>
                  </a:lnTo>
                  <a:lnTo>
                    <a:pt x="8229167" y="5765122"/>
                  </a:lnTo>
                  <a:lnTo>
                    <a:pt x="8272612" y="5741713"/>
                  </a:lnTo>
                  <a:lnTo>
                    <a:pt x="8314985" y="5717339"/>
                  </a:lnTo>
                  <a:lnTo>
                    <a:pt x="8356225" y="5692039"/>
                  </a:lnTo>
                  <a:lnTo>
                    <a:pt x="8396274" y="5665854"/>
                  </a:lnTo>
                  <a:lnTo>
                    <a:pt x="8435072" y="5638824"/>
                  </a:lnTo>
                  <a:lnTo>
                    <a:pt x="8472558" y="5610989"/>
                  </a:lnTo>
                  <a:lnTo>
                    <a:pt x="8508674" y="5582390"/>
                  </a:lnTo>
                  <a:lnTo>
                    <a:pt x="8543359" y="5553067"/>
                  </a:lnTo>
                  <a:lnTo>
                    <a:pt x="8576554" y="5523060"/>
                  </a:lnTo>
                  <a:lnTo>
                    <a:pt x="8608199" y="5492409"/>
                  </a:lnTo>
                  <a:lnTo>
                    <a:pt x="8638236" y="5461154"/>
                  </a:lnTo>
                  <a:lnTo>
                    <a:pt x="8666603" y="5429337"/>
                  </a:lnTo>
                  <a:lnTo>
                    <a:pt x="8693241" y="5396996"/>
                  </a:lnTo>
                  <a:lnTo>
                    <a:pt x="8718092" y="5364172"/>
                  </a:lnTo>
                  <a:lnTo>
                    <a:pt x="8741094" y="5330906"/>
                  </a:lnTo>
                  <a:lnTo>
                    <a:pt x="8762189" y="5297238"/>
                  </a:lnTo>
                  <a:lnTo>
                    <a:pt x="8781316" y="5263207"/>
                  </a:lnTo>
                  <a:lnTo>
                    <a:pt x="8798417" y="5228855"/>
                  </a:lnTo>
                  <a:lnTo>
                    <a:pt x="8826299" y="5159345"/>
                  </a:lnTo>
                  <a:lnTo>
                    <a:pt x="8845357" y="5089031"/>
                  </a:lnTo>
                  <a:lnTo>
                    <a:pt x="8855115" y="5018235"/>
                  </a:lnTo>
                  <a:lnTo>
                    <a:pt x="8856357" y="4982756"/>
                  </a:lnTo>
                  <a:lnTo>
                    <a:pt x="8856357" y="993241"/>
                  </a:lnTo>
                  <a:lnTo>
                    <a:pt x="8851429" y="922326"/>
                  </a:lnTo>
                  <a:lnTo>
                    <a:pt x="8836961" y="851737"/>
                  </a:lnTo>
                  <a:lnTo>
                    <a:pt x="8813431" y="781796"/>
                  </a:lnTo>
                  <a:lnTo>
                    <a:pt x="8781316" y="712823"/>
                  </a:lnTo>
                  <a:lnTo>
                    <a:pt x="8762189" y="678801"/>
                  </a:lnTo>
                  <a:lnTo>
                    <a:pt x="8741094" y="645141"/>
                  </a:lnTo>
                  <a:lnTo>
                    <a:pt x="8718092" y="611885"/>
                  </a:lnTo>
                  <a:lnTo>
                    <a:pt x="8693241" y="579071"/>
                  </a:lnTo>
                  <a:lnTo>
                    <a:pt x="8666603" y="546741"/>
                  </a:lnTo>
                  <a:lnTo>
                    <a:pt x="8638236" y="514935"/>
                  </a:lnTo>
                  <a:lnTo>
                    <a:pt x="8608199" y="483692"/>
                  </a:lnTo>
                  <a:lnTo>
                    <a:pt x="8576554" y="453053"/>
                  </a:lnTo>
                  <a:lnTo>
                    <a:pt x="8543359" y="423057"/>
                  </a:lnTo>
                  <a:lnTo>
                    <a:pt x="8508674" y="393747"/>
                  </a:lnTo>
                  <a:lnTo>
                    <a:pt x="8472558" y="365160"/>
                  </a:lnTo>
                  <a:lnTo>
                    <a:pt x="8435072" y="337338"/>
                  </a:lnTo>
                  <a:lnTo>
                    <a:pt x="8396274" y="310321"/>
                  </a:lnTo>
                  <a:lnTo>
                    <a:pt x="8356225" y="284148"/>
                  </a:lnTo>
                  <a:lnTo>
                    <a:pt x="8314985" y="258861"/>
                  </a:lnTo>
                  <a:lnTo>
                    <a:pt x="8272612" y="234499"/>
                  </a:lnTo>
                  <a:lnTo>
                    <a:pt x="8229167" y="211102"/>
                  </a:lnTo>
                  <a:lnTo>
                    <a:pt x="8184709" y="188711"/>
                  </a:lnTo>
                  <a:lnTo>
                    <a:pt x="8139298" y="167366"/>
                  </a:lnTo>
                  <a:lnTo>
                    <a:pt x="8092993" y="147107"/>
                  </a:lnTo>
                  <a:lnTo>
                    <a:pt x="8045855" y="127974"/>
                  </a:lnTo>
                  <a:lnTo>
                    <a:pt x="7997942" y="110007"/>
                  </a:lnTo>
                  <a:lnTo>
                    <a:pt x="7949314" y="93246"/>
                  </a:lnTo>
                  <a:lnTo>
                    <a:pt x="7900032" y="77733"/>
                  </a:lnTo>
                  <a:lnTo>
                    <a:pt x="7850155" y="63506"/>
                  </a:lnTo>
                  <a:lnTo>
                    <a:pt x="7799742" y="50606"/>
                  </a:lnTo>
                  <a:lnTo>
                    <a:pt x="7748853" y="39073"/>
                  </a:lnTo>
                  <a:lnTo>
                    <a:pt x="7697547" y="28948"/>
                  </a:lnTo>
                  <a:lnTo>
                    <a:pt x="7645885" y="20270"/>
                  </a:lnTo>
                  <a:lnTo>
                    <a:pt x="7593926" y="13080"/>
                  </a:lnTo>
                  <a:lnTo>
                    <a:pt x="7541730" y="7417"/>
                  </a:lnTo>
                  <a:lnTo>
                    <a:pt x="7489356" y="3323"/>
                  </a:lnTo>
                  <a:lnTo>
                    <a:pt x="7436863" y="837"/>
                  </a:lnTo>
                  <a:lnTo>
                    <a:pt x="7384313" y="0"/>
                  </a:lnTo>
                  <a:close/>
                </a:path>
              </a:pathLst>
            </a:custGeom>
            <a:solidFill>
              <a:srgbClr val="F5F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2004" y="1440014"/>
              <a:ext cx="8856980" cy="5976620"/>
            </a:xfrm>
            <a:custGeom>
              <a:avLst/>
              <a:gdLst/>
              <a:ahLst/>
              <a:cxnLst/>
              <a:rect l="l" t="t" r="r" b="b"/>
              <a:pathLst>
                <a:path w="8856980" h="5976620">
                  <a:moveTo>
                    <a:pt x="1471676" y="0"/>
                  </a:moveTo>
                  <a:lnTo>
                    <a:pt x="1419126" y="837"/>
                  </a:lnTo>
                  <a:lnTo>
                    <a:pt x="1366635" y="3323"/>
                  </a:lnTo>
                  <a:lnTo>
                    <a:pt x="1314264" y="7417"/>
                  </a:lnTo>
                  <a:lnTo>
                    <a:pt x="1262072" y="13080"/>
                  </a:lnTo>
                  <a:lnTo>
                    <a:pt x="1210118" y="20270"/>
                  </a:lnTo>
                  <a:lnTo>
                    <a:pt x="1158462" y="28948"/>
                  </a:lnTo>
                  <a:lnTo>
                    <a:pt x="1107163" y="39073"/>
                  </a:lnTo>
                  <a:lnTo>
                    <a:pt x="1056282" y="50606"/>
                  </a:lnTo>
                  <a:lnTo>
                    <a:pt x="1005877" y="63506"/>
                  </a:lnTo>
                  <a:lnTo>
                    <a:pt x="956009" y="77733"/>
                  </a:lnTo>
                  <a:lnTo>
                    <a:pt x="906736" y="93246"/>
                  </a:lnTo>
                  <a:lnTo>
                    <a:pt x="858120" y="110007"/>
                  </a:lnTo>
                  <a:lnTo>
                    <a:pt x="810218" y="127974"/>
                  </a:lnTo>
                  <a:lnTo>
                    <a:pt x="763091" y="147107"/>
                  </a:lnTo>
                  <a:lnTo>
                    <a:pt x="716798" y="167366"/>
                  </a:lnTo>
                  <a:lnTo>
                    <a:pt x="671399" y="188711"/>
                  </a:lnTo>
                  <a:lnTo>
                    <a:pt x="626954" y="211102"/>
                  </a:lnTo>
                  <a:lnTo>
                    <a:pt x="583521" y="234499"/>
                  </a:lnTo>
                  <a:lnTo>
                    <a:pt x="541161" y="258861"/>
                  </a:lnTo>
                  <a:lnTo>
                    <a:pt x="499934" y="284148"/>
                  </a:lnTo>
                  <a:lnTo>
                    <a:pt x="459898" y="310321"/>
                  </a:lnTo>
                  <a:lnTo>
                    <a:pt x="421114" y="337338"/>
                  </a:lnTo>
                  <a:lnTo>
                    <a:pt x="383641" y="365160"/>
                  </a:lnTo>
                  <a:lnTo>
                    <a:pt x="347538" y="393747"/>
                  </a:lnTo>
                  <a:lnTo>
                    <a:pt x="312866" y="423057"/>
                  </a:lnTo>
                  <a:lnTo>
                    <a:pt x="279683" y="453053"/>
                  </a:lnTo>
                  <a:lnTo>
                    <a:pt x="248050" y="483692"/>
                  </a:lnTo>
                  <a:lnTo>
                    <a:pt x="218026" y="514935"/>
                  </a:lnTo>
                  <a:lnTo>
                    <a:pt x="189670" y="546741"/>
                  </a:lnTo>
                  <a:lnTo>
                    <a:pt x="163042" y="579071"/>
                  </a:lnTo>
                  <a:lnTo>
                    <a:pt x="138203" y="611885"/>
                  </a:lnTo>
                  <a:lnTo>
                    <a:pt x="115210" y="645141"/>
                  </a:lnTo>
                  <a:lnTo>
                    <a:pt x="94125" y="678801"/>
                  </a:lnTo>
                  <a:lnTo>
                    <a:pt x="75006" y="712823"/>
                  </a:lnTo>
                  <a:lnTo>
                    <a:pt x="57913" y="747168"/>
                  </a:lnTo>
                  <a:lnTo>
                    <a:pt x="30044" y="816665"/>
                  </a:lnTo>
                  <a:lnTo>
                    <a:pt x="10994" y="886970"/>
                  </a:lnTo>
                  <a:lnTo>
                    <a:pt x="1241" y="957763"/>
                  </a:lnTo>
                  <a:lnTo>
                    <a:pt x="0" y="993241"/>
                  </a:lnTo>
                  <a:lnTo>
                    <a:pt x="0" y="1737360"/>
                  </a:lnTo>
                  <a:lnTo>
                    <a:pt x="0" y="2481834"/>
                  </a:lnTo>
                  <a:lnTo>
                    <a:pt x="0" y="3494163"/>
                  </a:lnTo>
                  <a:lnTo>
                    <a:pt x="0" y="4238637"/>
                  </a:lnTo>
                  <a:lnTo>
                    <a:pt x="0" y="4982756"/>
                  </a:lnTo>
                  <a:lnTo>
                    <a:pt x="1241" y="5018235"/>
                  </a:lnTo>
                  <a:lnTo>
                    <a:pt x="10994" y="5089031"/>
                  </a:lnTo>
                  <a:lnTo>
                    <a:pt x="30044" y="5159345"/>
                  </a:lnTo>
                  <a:lnTo>
                    <a:pt x="57913" y="5228855"/>
                  </a:lnTo>
                  <a:lnTo>
                    <a:pt x="75006" y="5263207"/>
                  </a:lnTo>
                  <a:lnTo>
                    <a:pt x="94125" y="5297238"/>
                  </a:lnTo>
                  <a:lnTo>
                    <a:pt x="115210" y="5330906"/>
                  </a:lnTo>
                  <a:lnTo>
                    <a:pt x="138203" y="5364172"/>
                  </a:lnTo>
                  <a:lnTo>
                    <a:pt x="163042" y="5396996"/>
                  </a:lnTo>
                  <a:lnTo>
                    <a:pt x="189670" y="5429337"/>
                  </a:lnTo>
                  <a:lnTo>
                    <a:pt x="218026" y="5461154"/>
                  </a:lnTo>
                  <a:lnTo>
                    <a:pt x="248050" y="5492409"/>
                  </a:lnTo>
                  <a:lnTo>
                    <a:pt x="279683" y="5523060"/>
                  </a:lnTo>
                  <a:lnTo>
                    <a:pt x="312866" y="5553067"/>
                  </a:lnTo>
                  <a:lnTo>
                    <a:pt x="347538" y="5582390"/>
                  </a:lnTo>
                  <a:lnTo>
                    <a:pt x="383641" y="5610989"/>
                  </a:lnTo>
                  <a:lnTo>
                    <a:pt x="421114" y="5638824"/>
                  </a:lnTo>
                  <a:lnTo>
                    <a:pt x="459898" y="5665854"/>
                  </a:lnTo>
                  <a:lnTo>
                    <a:pt x="499934" y="5692039"/>
                  </a:lnTo>
                  <a:lnTo>
                    <a:pt x="541161" y="5717339"/>
                  </a:lnTo>
                  <a:lnTo>
                    <a:pt x="583521" y="5741713"/>
                  </a:lnTo>
                  <a:lnTo>
                    <a:pt x="626954" y="5765122"/>
                  </a:lnTo>
                  <a:lnTo>
                    <a:pt x="671399" y="5787525"/>
                  </a:lnTo>
                  <a:lnTo>
                    <a:pt x="716798" y="5808882"/>
                  </a:lnTo>
                  <a:lnTo>
                    <a:pt x="763091" y="5829153"/>
                  </a:lnTo>
                  <a:lnTo>
                    <a:pt x="810218" y="5848297"/>
                  </a:lnTo>
                  <a:lnTo>
                    <a:pt x="858120" y="5866275"/>
                  </a:lnTo>
                  <a:lnTo>
                    <a:pt x="906736" y="5883045"/>
                  </a:lnTo>
                  <a:lnTo>
                    <a:pt x="956009" y="5898569"/>
                  </a:lnTo>
                  <a:lnTo>
                    <a:pt x="1005877" y="5912805"/>
                  </a:lnTo>
                  <a:lnTo>
                    <a:pt x="1056282" y="5925713"/>
                  </a:lnTo>
                  <a:lnTo>
                    <a:pt x="1107163" y="5937253"/>
                  </a:lnTo>
                  <a:lnTo>
                    <a:pt x="1158462" y="5947385"/>
                  </a:lnTo>
                  <a:lnTo>
                    <a:pt x="1210118" y="5956069"/>
                  </a:lnTo>
                  <a:lnTo>
                    <a:pt x="1262072" y="5963264"/>
                  </a:lnTo>
                  <a:lnTo>
                    <a:pt x="1314264" y="5968930"/>
                  </a:lnTo>
                  <a:lnTo>
                    <a:pt x="1366635" y="5973027"/>
                  </a:lnTo>
                  <a:lnTo>
                    <a:pt x="1419126" y="5975515"/>
                  </a:lnTo>
                  <a:lnTo>
                    <a:pt x="1471676" y="5976353"/>
                  </a:lnTo>
                  <a:lnTo>
                    <a:pt x="2574721" y="5976353"/>
                  </a:lnTo>
                  <a:lnTo>
                    <a:pt x="3677754" y="5976353"/>
                  </a:lnTo>
                  <a:lnTo>
                    <a:pt x="5178234" y="5976353"/>
                  </a:lnTo>
                  <a:lnTo>
                    <a:pt x="6281280" y="5976353"/>
                  </a:lnTo>
                  <a:lnTo>
                    <a:pt x="7384313" y="5976353"/>
                  </a:lnTo>
                  <a:lnTo>
                    <a:pt x="7436863" y="5975515"/>
                  </a:lnTo>
                  <a:lnTo>
                    <a:pt x="7489356" y="5973027"/>
                  </a:lnTo>
                  <a:lnTo>
                    <a:pt x="7541730" y="5968930"/>
                  </a:lnTo>
                  <a:lnTo>
                    <a:pt x="7593926" y="5963264"/>
                  </a:lnTo>
                  <a:lnTo>
                    <a:pt x="7645885" y="5956069"/>
                  </a:lnTo>
                  <a:lnTo>
                    <a:pt x="7697547" y="5947385"/>
                  </a:lnTo>
                  <a:lnTo>
                    <a:pt x="7748853" y="5937253"/>
                  </a:lnTo>
                  <a:lnTo>
                    <a:pt x="7799742" y="5925713"/>
                  </a:lnTo>
                  <a:lnTo>
                    <a:pt x="7850155" y="5912805"/>
                  </a:lnTo>
                  <a:lnTo>
                    <a:pt x="7900032" y="5898569"/>
                  </a:lnTo>
                  <a:lnTo>
                    <a:pt x="7949314" y="5883045"/>
                  </a:lnTo>
                  <a:lnTo>
                    <a:pt x="7997942" y="5866275"/>
                  </a:lnTo>
                  <a:lnTo>
                    <a:pt x="8045855" y="5848297"/>
                  </a:lnTo>
                  <a:lnTo>
                    <a:pt x="8092993" y="5829153"/>
                  </a:lnTo>
                  <a:lnTo>
                    <a:pt x="8139298" y="5808882"/>
                  </a:lnTo>
                  <a:lnTo>
                    <a:pt x="8184709" y="5787525"/>
                  </a:lnTo>
                  <a:lnTo>
                    <a:pt x="8229167" y="5765122"/>
                  </a:lnTo>
                  <a:lnTo>
                    <a:pt x="8272612" y="5741713"/>
                  </a:lnTo>
                  <a:lnTo>
                    <a:pt x="8314985" y="5717339"/>
                  </a:lnTo>
                  <a:lnTo>
                    <a:pt x="8356225" y="5692039"/>
                  </a:lnTo>
                  <a:lnTo>
                    <a:pt x="8396274" y="5665854"/>
                  </a:lnTo>
                  <a:lnTo>
                    <a:pt x="8435072" y="5638824"/>
                  </a:lnTo>
                  <a:lnTo>
                    <a:pt x="8472558" y="5610989"/>
                  </a:lnTo>
                  <a:lnTo>
                    <a:pt x="8508674" y="5582390"/>
                  </a:lnTo>
                  <a:lnTo>
                    <a:pt x="8543359" y="5553067"/>
                  </a:lnTo>
                  <a:lnTo>
                    <a:pt x="8576554" y="5523060"/>
                  </a:lnTo>
                  <a:lnTo>
                    <a:pt x="8608199" y="5492409"/>
                  </a:lnTo>
                  <a:lnTo>
                    <a:pt x="8638236" y="5461154"/>
                  </a:lnTo>
                  <a:lnTo>
                    <a:pt x="8666603" y="5429337"/>
                  </a:lnTo>
                  <a:lnTo>
                    <a:pt x="8693241" y="5396996"/>
                  </a:lnTo>
                  <a:lnTo>
                    <a:pt x="8718092" y="5364172"/>
                  </a:lnTo>
                  <a:lnTo>
                    <a:pt x="8741094" y="5330906"/>
                  </a:lnTo>
                  <a:lnTo>
                    <a:pt x="8762189" y="5297238"/>
                  </a:lnTo>
                  <a:lnTo>
                    <a:pt x="8781316" y="5263207"/>
                  </a:lnTo>
                  <a:lnTo>
                    <a:pt x="8798417" y="5228855"/>
                  </a:lnTo>
                  <a:lnTo>
                    <a:pt x="8826299" y="5159345"/>
                  </a:lnTo>
                  <a:lnTo>
                    <a:pt x="8845357" y="5089031"/>
                  </a:lnTo>
                  <a:lnTo>
                    <a:pt x="8855115" y="5018235"/>
                  </a:lnTo>
                  <a:lnTo>
                    <a:pt x="8856357" y="4982756"/>
                  </a:lnTo>
                  <a:lnTo>
                    <a:pt x="8856357" y="4238637"/>
                  </a:lnTo>
                  <a:lnTo>
                    <a:pt x="8856357" y="3494163"/>
                  </a:lnTo>
                  <a:lnTo>
                    <a:pt x="8856357" y="2481834"/>
                  </a:lnTo>
                  <a:lnTo>
                    <a:pt x="8856357" y="1737360"/>
                  </a:lnTo>
                  <a:lnTo>
                    <a:pt x="8856357" y="993241"/>
                  </a:lnTo>
                  <a:lnTo>
                    <a:pt x="8855115" y="957763"/>
                  </a:lnTo>
                  <a:lnTo>
                    <a:pt x="8845357" y="886970"/>
                  </a:lnTo>
                  <a:lnTo>
                    <a:pt x="8826299" y="816665"/>
                  </a:lnTo>
                  <a:lnTo>
                    <a:pt x="8798417" y="747168"/>
                  </a:lnTo>
                  <a:lnTo>
                    <a:pt x="8781316" y="712823"/>
                  </a:lnTo>
                  <a:lnTo>
                    <a:pt x="8762189" y="678801"/>
                  </a:lnTo>
                  <a:lnTo>
                    <a:pt x="8741094" y="645141"/>
                  </a:lnTo>
                  <a:lnTo>
                    <a:pt x="8718092" y="611885"/>
                  </a:lnTo>
                  <a:lnTo>
                    <a:pt x="8693241" y="579071"/>
                  </a:lnTo>
                  <a:lnTo>
                    <a:pt x="8666603" y="546741"/>
                  </a:lnTo>
                  <a:lnTo>
                    <a:pt x="8638236" y="514935"/>
                  </a:lnTo>
                  <a:lnTo>
                    <a:pt x="8608199" y="483692"/>
                  </a:lnTo>
                  <a:lnTo>
                    <a:pt x="8576554" y="453053"/>
                  </a:lnTo>
                  <a:lnTo>
                    <a:pt x="8543359" y="423057"/>
                  </a:lnTo>
                  <a:lnTo>
                    <a:pt x="8508674" y="393747"/>
                  </a:lnTo>
                  <a:lnTo>
                    <a:pt x="8472558" y="365160"/>
                  </a:lnTo>
                  <a:lnTo>
                    <a:pt x="8435072" y="337338"/>
                  </a:lnTo>
                  <a:lnTo>
                    <a:pt x="8396274" y="310321"/>
                  </a:lnTo>
                  <a:lnTo>
                    <a:pt x="8356225" y="284148"/>
                  </a:lnTo>
                  <a:lnTo>
                    <a:pt x="8314985" y="258861"/>
                  </a:lnTo>
                  <a:lnTo>
                    <a:pt x="8272612" y="234499"/>
                  </a:lnTo>
                  <a:lnTo>
                    <a:pt x="8229167" y="211102"/>
                  </a:lnTo>
                  <a:lnTo>
                    <a:pt x="8184709" y="188711"/>
                  </a:lnTo>
                  <a:lnTo>
                    <a:pt x="8139298" y="167366"/>
                  </a:lnTo>
                  <a:lnTo>
                    <a:pt x="8092993" y="147107"/>
                  </a:lnTo>
                  <a:lnTo>
                    <a:pt x="8045855" y="127974"/>
                  </a:lnTo>
                  <a:lnTo>
                    <a:pt x="7997942" y="110007"/>
                  </a:lnTo>
                  <a:lnTo>
                    <a:pt x="7949314" y="93246"/>
                  </a:lnTo>
                  <a:lnTo>
                    <a:pt x="7900032" y="77733"/>
                  </a:lnTo>
                  <a:lnTo>
                    <a:pt x="7850155" y="63506"/>
                  </a:lnTo>
                  <a:lnTo>
                    <a:pt x="7799742" y="50606"/>
                  </a:lnTo>
                  <a:lnTo>
                    <a:pt x="7748853" y="39073"/>
                  </a:lnTo>
                  <a:lnTo>
                    <a:pt x="7697547" y="28948"/>
                  </a:lnTo>
                  <a:lnTo>
                    <a:pt x="7645885" y="20270"/>
                  </a:lnTo>
                  <a:lnTo>
                    <a:pt x="7593926" y="13080"/>
                  </a:lnTo>
                  <a:lnTo>
                    <a:pt x="7541730" y="7417"/>
                  </a:lnTo>
                  <a:lnTo>
                    <a:pt x="7489356" y="3323"/>
                  </a:lnTo>
                  <a:lnTo>
                    <a:pt x="7436863" y="837"/>
                  </a:lnTo>
                  <a:lnTo>
                    <a:pt x="7384313" y="0"/>
                  </a:lnTo>
                  <a:lnTo>
                    <a:pt x="6281280" y="0"/>
                  </a:lnTo>
                  <a:lnTo>
                    <a:pt x="5178234" y="0"/>
                  </a:lnTo>
                  <a:lnTo>
                    <a:pt x="3677754" y="0"/>
                  </a:lnTo>
                  <a:lnTo>
                    <a:pt x="2574721" y="0"/>
                  </a:lnTo>
                  <a:lnTo>
                    <a:pt x="1471676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31900" y="885825"/>
            <a:ext cx="8851900" cy="6348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065" algn="ctr">
              <a:lnSpc>
                <a:spcPts val="2315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3399"/>
                </a:solidFill>
                <a:latin typeface="Arial"/>
                <a:cs typeface="Arial"/>
              </a:rPr>
              <a:t>ПЕРЕЛІК</a:t>
            </a:r>
            <a:endParaRPr sz="2000" dirty="0">
              <a:latin typeface="Arial"/>
              <a:cs typeface="Arial"/>
            </a:endParaRPr>
          </a:p>
          <a:p>
            <a:pPr marR="396875" algn="ctr">
              <a:lnSpc>
                <a:spcPts val="2315"/>
              </a:lnSpc>
            </a:pPr>
            <a:r>
              <a:rPr sz="2000" b="1" dirty="0">
                <a:solidFill>
                  <a:srgbClr val="CC3399"/>
                </a:solidFill>
                <a:latin typeface="Arial"/>
                <a:cs typeface="Arial"/>
              </a:rPr>
              <a:t>нормативних документів з питань </a:t>
            </a:r>
            <a:r>
              <a:rPr sz="2000" b="1" dirty="0" err="1">
                <a:solidFill>
                  <a:srgbClr val="CC3399"/>
                </a:solidFill>
                <a:latin typeface="Arial"/>
                <a:cs typeface="Arial"/>
              </a:rPr>
              <a:t>евакуаційних</a:t>
            </a:r>
            <a:r>
              <a:rPr sz="2000" b="1" spc="-3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CC3399"/>
                </a:solidFill>
                <a:latin typeface="Arial"/>
                <a:cs typeface="Arial"/>
              </a:rPr>
              <a:t>заходів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uk-UA"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Arial"/>
              <a:cs typeface="Arial"/>
            </a:endParaRPr>
          </a:p>
          <a:p>
            <a:pPr marL="315595" indent="-203200">
              <a:lnSpc>
                <a:spcPts val="1850"/>
              </a:lnSpc>
              <a:spcBef>
                <a:spcPts val="5"/>
              </a:spcBef>
              <a:buAutoNum type="arabicPeriod" startAt="6"/>
              <a:tabLst>
                <a:tab pos="316230" algn="l"/>
              </a:tabLst>
            </a:pPr>
            <a:r>
              <a:rPr sz="1600" b="1" spc="-5" dirty="0">
                <a:solidFill>
                  <a:srgbClr val="117521"/>
                </a:solidFill>
                <a:latin typeface="Times New Roman"/>
                <a:cs typeface="Times New Roman"/>
              </a:rPr>
              <a:t>Постанова Кабінету </a:t>
            </a:r>
            <a:r>
              <a:rPr sz="1600" b="1" spc="-10" dirty="0">
                <a:solidFill>
                  <a:srgbClr val="117521"/>
                </a:solidFill>
                <a:latin typeface="Times New Roman"/>
                <a:cs typeface="Times New Roman"/>
              </a:rPr>
              <a:t>Міністрів </a:t>
            </a:r>
            <a:r>
              <a:rPr sz="1600" b="1" spc="-5" dirty="0">
                <a:solidFill>
                  <a:srgbClr val="117521"/>
                </a:solidFill>
                <a:latin typeface="Times New Roman"/>
                <a:cs typeface="Times New Roman"/>
              </a:rPr>
              <a:t>України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від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18 </a:t>
            </a:r>
            <a:r>
              <a:rPr sz="1600" b="1" i="1" spc="-10" dirty="0">
                <a:solidFill>
                  <a:srgbClr val="117521"/>
                </a:solidFill>
                <a:latin typeface="Times New Roman"/>
                <a:cs typeface="Times New Roman"/>
              </a:rPr>
              <a:t>квітня </a:t>
            </a:r>
            <a:r>
              <a:rPr sz="1600" b="1" i="1" dirty="0">
                <a:solidFill>
                  <a:srgbClr val="117521"/>
                </a:solidFill>
                <a:latin typeface="Times New Roman"/>
                <a:cs typeface="Times New Roman"/>
              </a:rPr>
              <a:t>2018 р.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№</a:t>
            </a:r>
            <a:r>
              <a:rPr sz="1600" b="1" i="1" spc="20" dirty="0">
                <a:solidFill>
                  <a:srgbClr val="117521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117521"/>
                </a:solidFill>
                <a:latin typeface="Times New Roman"/>
                <a:cs typeface="Times New Roman"/>
              </a:rPr>
              <a:t>963-19</a:t>
            </a:r>
            <a:endParaRPr sz="1600" dirty="0">
              <a:latin typeface="Times New Roman"/>
              <a:cs typeface="Times New Roman"/>
            </a:endParaRPr>
          </a:p>
          <a:p>
            <a:pPr marL="113030" marR="413384" indent="-100965">
              <a:lnSpc>
                <a:spcPts val="1780"/>
              </a:lnSpc>
              <a:spcBef>
                <a:spcPts val="105"/>
              </a:spcBef>
            </a:pPr>
            <a:r>
              <a:rPr sz="1600" b="1" i="1" spc="-5" dirty="0">
                <a:solidFill>
                  <a:srgbClr val="0000DB"/>
                </a:solidFill>
                <a:latin typeface="Times New Roman"/>
                <a:cs typeface="Times New Roman"/>
              </a:rPr>
              <a:t>“Про </a:t>
            </a:r>
            <a:r>
              <a:rPr sz="1600" b="1" i="1" spc="-10" dirty="0">
                <a:solidFill>
                  <a:srgbClr val="0000DB"/>
                </a:solidFill>
                <a:latin typeface="Times New Roman"/>
                <a:cs typeface="Times New Roman"/>
              </a:rPr>
              <a:t>затвердження </a:t>
            </a:r>
            <a:r>
              <a:rPr sz="1600" b="1" i="1" spc="-5" dirty="0">
                <a:solidFill>
                  <a:srgbClr val="0000DB"/>
                </a:solidFill>
                <a:latin typeface="Times New Roman"/>
                <a:cs typeface="Times New Roman"/>
              </a:rPr>
              <a:t>Порядку </a:t>
            </a:r>
            <a:r>
              <a:rPr sz="1600" b="1" i="1" spc="-10" dirty="0">
                <a:solidFill>
                  <a:srgbClr val="0000DB"/>
                </a:solidFill>
                <a:latin typeface="Times New Roman"/>
                <a:cs typeface="Times New Roman"/>
              </a:rPr>
              <a:t>управління </a:t>
            </a:r>
            <a:r>
              <a:rPr sz="1600" b="1" i="1" spc="-5" dirty="0">
                <a:solidFill>
                  <a:srgbClr val="0000DB"/>
                </a:solidFill>
                <a:latin typeface="Times New Roman"/>
                <a:cs typeface="Times New Roman"/>
              </a:rPr>
              <a:t>єдиною транспортною </a:t>
            </a:r>
            <a:r>
              <a:rPr sz="1600" b="1" i="1" spc="-10" dirty="0">
                <a:solidFill>
                  <a:srgbClr val="0000DB"/>
                </a:solidFill>
                <a:latin typeface="Times New Roman"/>
                <a:cs typeface="Times New Roman"/>
              </a:rPr>
              <a:t>системою </a:t>
            </a:r>
            <a:r>
              <a:rPr sz="1600" b="1" i="1" spc="-5" dirty="0">
                <a:solidFill>
                  <a:srgbClr val="0000DB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00DB"/>
                </a:solidFill>
                <a:latin typeface="Times New Roman"/>
                <a:cs typeface="Times New Roman"/>
              </a:rPr>
              <a:t>особливий  </a:t>
            </a:r>
            <a:r>
              <a:rPr sz="1600" b="1" i="1" spc="-5" dirty="0">
                <a:solidFill>
                  <a:srgbClr val="0000DB"/>
                </a:solidFill>
                <a:latin typeface="Times New Roman"/>
                <a:cs typeface="Times New Roman"/>
              </a:rPr>
              <a:t>період”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5738" marR="937260" indent="-100013" algn="just">
              <a:lnSpc>
                <a:spcPct val="101600"/>
              </a:lnSpc>
              <a:tabLst>
                <a:tab pos="8070850" algn="l"/>
              </a:tabLst>
            </a:pPr>
            <a:r>
              <a:rPr b="1" i="1" u="sng" spc="-5" dirty="0">
                <a:solidFill>
                  <a:srgbClr val="006600"/>
                </a:solidFill>
                <a:latin typeface="Times New Roman"/>
                <a:cs typeface="Times New Roman"/>
              </a:rPr>
              <a:t>В частині, що стосується порядку проведення </a:t>
            </a:r>
            <a:r>
              <a:rPr b="1" i="1" u="sng" spc="-10" dirty="0">
                <a:solidFill>
                  <a:srgbClr val="006600"/>
                </a:solidFill>
                <a:latin typeface="Times New Roman"/>
                <a:cs typeface="Times New Roman"/>
              </a:rPr>
              <a:t>евакуації населення, </a:t>
            </a:r>
            <a:r>
              <a:rPr b="1" i="1" u="sng" spc="-5" dirty="0" err="1">
                <a:solidFill>
                  <a:srgbClr val="006600"/>
                </a:solidFill>
                <a:latin typeface="Times New Roman"/>
                <a:cs typeface="Times New Roman"/>
              </a:rPr>
              <a:t>створення</a:t>
            </a:r>
            <a:r>
              <a:rPr b="1" i="1" u="sng" spc="-5" dirty="0">
                <a:solidFill>
                  <a:srgbClr val="006600"/>
                </a:solidFill>
                <a:latin typeface="Times New Roman"/>
                <a:cs typeface="Times New Roman"/>
              </a:rPr>
              <a:t> та  організації роботи органів з евакуації </a:t>
            </a:r>
            <a:r>
              <a:rPr b="1" i="1" u="sng" spc="-10" dirty="0">
                <a:solidFill>
                  <a:srgbClr val="006600"/>
                </a:solidFill>
                <a:latin typeface="Times New Roman"/>
                <a:cs typeface="Times New Roman"/>
              </a:rPr>
              <a:t>необхідно</a:t>
            </a:r>
            <a:r>
              <a:rPr b="1" i="1" u="sng" spc="-3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b="1" i="1" u="sng" spc="-10" dirty="0">
                <a:solidFill>
                  <a:srgbClr val="006600"/>
                </a:solidFill>
                <a:latin typeface="Times New Roman"/>
                <a:cs typeface="Times New Roman"/>
              </a:rPr>
              <a:t>керуватися:</a:t>
            </a:r>
            <a:endParaRPr u="sng" dirty="0">
              <a:latin typeface="Times New Roman"/>
              <a:cs typeface="Times New Roman"/>
            </a:endParaRPr>
          </a:p>
          <a:p>
            <a:pPr marL="185738" marR="680720" indent="-100013" algn="just">
              <a:lnSpc>
                <a:spcPct val="100000"/>
              </a:lnSpc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Методичними рекомендаціями щодо планування і порядку проведення евакуації  населення (працівників) у разі виникнення надзвичайних ситуацій техногенного,  природного та воєнного характеру, затверджених наказом МНС № 44 від 6.09.2004  (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Розділ</a:t>
            </a:r>
            <a:r>
              <a:rPr lang="uk-UA"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I);</a:t>
            </a:r>
          </a:p>
          <a:p>
            <a:pPr marL="185738" indent="-100013"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85738" indent="-100013">
              <a:lnSpc>
                <a:spcPct val="100000"/>
              </a:lnSpc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Методикою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планування заходів з евакуації, затвердженою наказом МВС </a:t>
            </a:r>
            <a:r>
              <a:rPr sz="2000" b="1" i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від</a:t>
            </a:r>
            <a:r>
              <a:rPr sz="20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10.07.2017</a:t>
            </a:r>
            <a:r>
              <a:rPr lang="uk-UA"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№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579, </a:t>
            </a:r>
            <a:r>
              <a:rPr sz="2000" b="1" i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зареєстрованим у </a:t>
            </a:r>
            <a:r>
              <a:rPr sz="2000" b="1" i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Міністерстві юстиції </a:t>
            </a:r>
            <a:r>
              <a:rPr sz="2000" b="1" i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України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01.08.2017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 №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938/30806.</a:t>
            </a:r>
            <a:endParaRPr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635" marR="5080" indent="227329">
              <a:lnSpc>
                <a:spcPct val="99900"/>
              </a:lnSpc>
            </a:pPr>
            <a:r>
              <a:rPr sz="1600" b="1" spc="-5" dirty="0">
                <a:latin typeface="Times New Roman"/>
                <a:cs typeface="Times New Roman"/>
              </a:rPr>
              <a:t>Щодо організації </a:t>
            </a:r>
            <a:r>
              <a:rPr sz="1600" b="1" spc="-10" dirty="0">
                <a:latin typeface="Times New Roman"/>
                <a:cs typeface="Times New Roman"/>
              </a:rPr>
              <a:t>та </a:t>
            </a:r>
            <a:r>
              <a:rPr sz="1600" b="1" spc="-5" dirty="0">
                <a:latin typeface="Times New Roman"/>
                <a:cs typeface="Times New Roman"/>
              </a:rPr>
              <a:t>проведення евакуаційних заходів під час виникнення  надзвичайних ситуацій в умовах розповсюдження короновірусної </a:t>
            </a:r>
            <a:r>
              <a:rPr sz="1600" b="1" dirty="0">
                <a:latin typeface="Times New Roman"/>
                <a:cs typeface="Times New Roman"/>
              </a:rPr>
              <a:t>хвороби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COVID-19  </a:t>
            </a:r>
            <a:r>
              <a:rPr sz="1600" b="1" spc="-5" dirty="0">
                <a:solidFill>
                  <a:srgbClr val="214A11"/>
                </a:solidFill>
                <a:latin typeface="Times New Roman"/>
                <a:cs typeface="Times New Roman"/>
              </a:rPr>
              <a:t>доцільно керуватися </a:t>
            </a:r>
            <a:r>
              <a:rPr sz="1600" b="1" spc="-5" dirty="0">
                <a:latin typeface="Times New Roman"/>
                <a:cs typeface="Times New Roman"/>
              </a:rPr>
              <a:t>Рекомендаціями </a:t>
            </a:r>
            <a:r>
              <a:rPr sz="1600" b="1" spc="-10" dirty="0">
                <a:latin typeface="Times New Roman"/>
                <a:cs typeface="Times New Roman"/>
              </a:rPr>
              <a:t>ДСНС </a:t>
            </a:r>
            <a:r>
              <a:rPr sz="1600" b="1" spc="-5" dirty="0">
                <a:latin typeface="Times New Roman"/>
                <a:cs typeface="Times New Roman"/>
              </a:rPr>
              <a:t>України, які направлені на адресу </a:t>
            </a:r>
            <a:r>
              <a:rPr sz="1600" b="1" spc="-5" dirty="0" err="1">
                <a:latin typeface="Times New Roman"/>
                <a:cs typeface="Times New Roman"/>
              </a:rPr>
              <a:t>обласних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Times New Roman"/>
                <a:cs typeface="Times New Roman"/>
              </a:rPr>
              <a:t>та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Київської міської державних адміністрацій листом від </a:t>
            </a:r>
            <a:r>
              <a:rPr sz="1600" b="1" dirty="0">
                <a:latin typeface="Times New Roman"/>
                <a:cs typeface="Times New Roman"/>
              </a:rPr>
              <a:t>15.05.2020 </a:t>
            </a:r>
            <a:r>
              <a:rPr sz="1600" b="1" spc="-5" dirty="0">
                <a:latin typeface="Times New Roman"/>
                <a:cs typeface="Times New Roman"/>
              </a:rPr>
              <a:t>№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16-7313/162-1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12"/>
            <a:ext cx="10101580" cy="7531734"/>
            <a:chOff x="-28892" y="12"/>
            <a:chExt cx="10101580" cy="7531734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043642" cy="75312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63937"/>
              <a:ext cx="10043795" cy="1905"/>
            </a:xfrm>
            <a:custGeom>
              <a:avLst/>
              <a:gdLst/>
              <a:ahLst/>
              <a:cxnLst/>
              <a:rect l="l" t="t" r="r" b="b"/>
              <a:pathLst>
                <a:path w="10043795" h="1904">
                  <a:moveTo>
                    <a:pt x="0" y="0"/>
                  </a:moveTo>
                  <a:lnTo>
                    <a:pt x="10043642" y="1440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8732"/>
            <a:ext cx="648004" cy="67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6944" y="735393"/>
            <a:ext cx="8773160" cy="238398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302000" marR="192405" indent="-3100070">
              <a:lnSpc>
                <a:spcPts val="2220"/>
              </a:lnSpc>
              <a:spcBef>
                <a:spcPts val="310"/>
              </a:spcBef>
            </a:pP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АЛГОРИТМ </a:t>
            </a: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РОБОТИ </a:t>
            </a:r>
            <a:r>
              <a:rPr sz="1950" b="1" u="heavy" spc="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МОВВ </a:t>
            </a:r>
            <a:r>
              <a:rPr sz="1950" b="1" u="heavy" spc="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(ОТГ) </a:t>
            </a: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ПРИ ЗАВЧАСНОМУ </a:t>
            </a: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ПЛАНУВАННІ </a:t>
            </a:r>
            <a:r>
              <a:rPr sz="195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ЕВАКОЗАХОДІВ</a:t>
            </a:r>
            <a:r>
              <a:rPr sz="195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: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Arial"/>
              <a:cs typeface="Arial"/>
            </a:endParaRPr>
          </a:p>
          <a:p>
            <a:pPr marR="594995" algn="ctr">
              <a:lnSpc>
                <a:spcPts val="2000"/>
              </a:lnSpc>
            </a:pPr>
            <a:r>
              <a:rPr sz="2400" b="1" i="1" spc="-5" dirty="0">
                <a:solidFill>
                  <a:srgbClr val="F00C0B"/>
                </a:solidFill>
                <a:latin typeface="Arial"/>
                <a:cs typeface="Arial"/>
              </a:rPr>
              <a:t>Планування заходів </a:t>
            </a:r>
            <a:r>
              <a:rPr sz="2400" b="1" i="1" dirty="0">
                <a:solidFill>
                  <a:srgbClr val="F00C0B"/>
                </a:solidFill>
                <a:latin typeface="Arial"/>
                <a:cs typeface="Arial"/>
              </a:rPr>
              <a:t>з </a:t>
            </a:r>
            <a:r>
              <a:rPr sz="2400" b="1" i="1" spc="-5" dirty="0">
                <a:solidFill>
                  <a:srgbClr val="F00C0B"/>
                </a:solidFill>
                <a:latin typeface="Arial"/>
                <a:cs typeface="Arial"/>
              </a:rPr>
              <a:t>евакуації здійснюється </a:t>
            </a:r>
            <a:r>
              <a:rPr sz="2400" b="1" i="1" spc="5" dirty="0">
                <a:solidFill>
                  <a:srgbClr val="F00C0B"/>
                </a:solidFill>
                <a:latin typeface="Arial"/>
                <a:cs typeface="Arial"/>
              </a:rPr>
              <a:t>за </a:t>
            </a:r>
            <a:r>
              <a:rPr sz="2400" b="1" i="1" spc="-5" dirty="0">
                <a:solidFill>
                  <a:srgbClr val="F00C0B"/>
                </a:solidFill>
                <a:latin typeface="Arial"/>
                <a:cs typeface="Arial"/>
              </a:rPr>
              <a:t>Методикою,  </a:t>
            </a:r>
            <a:r>
              <a:rPr lang="uk-UA" sz="2400" b="1" i="1" spc="-5" dirty="0">
                <a:solidFill>
                  <a:srgbClr val="F00C0B"/>
                </a:solidFill>
                <a:latin typeface="Arial"/>
                <a:cs typeface="Arial"/>
              </a:rPr>
              <a:t>що </a:t>
            </a:r>
            <a:r>
              <a:rPr sz="2400" b="1" i="1" spc="-5" dirty="0" err="1">
                <a:solidFill>
                  <a:srgbClr val="F00C0B"/>
                </a:solidFill>
                <a:latin typeface="Arial"/>
                <a:cs typeface="Arial"/>
              </a:rPr>
              <a:t>затверджен</a:t>
            </a:r>
            <a:r>
              <a:rPr lang="uk-UA" sz="2400" b="1" i="1" spc="-5" dirty="0">
                <a:solidFill>
                  <a:srgbClr val="F00C0B"/>
                </a:solidFill>
                <a:latin typeface="Arial"/>
                <a:cs typeface="Arial"/>
              </a:rPr>
              <a:t>а</a:t>
            </a:r>
            <a:r>
              <a:rPr sz="2400" b="1" i="1" spc="-5" dirty="0">
                <a:solidFill>
                  <a:srgbClr val="F00C0B"/>
                </a:solidFill>
                <a:latin typeface="Arial"/>
                <a:cs typeface="Arial"/>
              </a:rPr>
              <a:t> МВС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Arial"/>
              <a:cs typeface="Arial"/>
            </a:endParaRPr>
          </a:p>
          <a:p>
            <a:pPr marL="12700" marR="5080" indent="449580" algn="just">
              <a:lnSpc>
                <a:spcPts val="1780"/>
              </a:lnSpc>
            </a:pPr>
            <a:r>
              <a:rPr sz="1600" b="1" spc="-10" dirty="0">
                <a:latin typeface="Arial"/>
                <a:cs typeface="Arial"/>
              </a:rPr>
              <a:t>Для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завчасного </a:t>
            </a:r>
            <a:r>
              <a:rPr sz="1600" b="1" spc="-10" dirty="0">
                <a:latin typeface="Arial"/>
                <a:cs typeface="Arial"/>
              </a:rPr>
              <a:t>планування </a:t>
            </a:r>
            <a:r>
              <a:rPr sz="1600" b="1" spc="-5" dirty="0">
                <a:latin typeface="Arial"/>
                <a:cs typeface="Arial"/>
              </a:rPr>
              <a:t>евакуаційних </a:t>
            </a:r>
            <a:r>
              <a:rPr sz="1600" b="1" spc="-10" dirty="0">
                <a:latin typeface="Arial"/>
                <a:cs typeface="Arial"/>
              </a:rPr>
              <a:t>заходів, підготовки </a:t>
            </a:r>
            <a:r>
              <a:rPr sz="1600" b="1" spc="-5" dirty="0">
                <a:latin typeface="Arial"/>
                <a:cs typeface="Arial"/>
              </a:rPr>
              <a:t>та </a:t>
            </a:r>
            <a:r>
              <a:rPr sz="1600" b="1" spc="-10" dirty="0">
                <a:latin typeface="Arial"/>
                <a:cs typeface="Arial"/>
              </a:rPr>
              <a:t>проведення  </a:t>
            </a:r>
            <a:r>
              <a:rPr sz="1600" b="1" spc="-5" dirty="0">
                <a:latin typeface="Arial"/>
                <a:cs typeface="Arial"/>
              </a:rPr>
              <a:t>евакуації в місцевих </a:t>
            </a:r>
            <a:r>
              <a:rPr sz="1600" b="1" spc="-10" dirty="0">
                <a:latin typeface="Arial"/>
                <a:cs typeface="Arial"/>
              </a:rPr>
              <a:t>держадміністраціях (ОТГ)</a:t>
            </a:r>
            <a:r>
              <a:rPr sz="1600" b="1" spc="-5" dirty="0">
                <a:latin typeface="Arial"/>
                <a:cs typeface="Arial"/>
              </a:rPr>
              <a:t>, </a:t>
            </a:r>
            <a:r>
              <a:rPr sz="1600" b="1" spc="-10" dirty="0">
                <a:latin typeface="Arial"/>
                <a:cs typeface="Arial"/>
              </a:rPr>
              <a:t>органах місцевого самоврядування,  суб’єктах господарювання </a:t>
            </a:r>
            <a:r>
              <a:rPr sz="1600" b="1" spc="-5" dirty="0">
                <a:solidFill>
                  <a:srgbClr val="C8201D"/>
                </a:solidFill>
                <a:latin typeface="Arial"/>
                <a:cs typeface="Arial"/>
              </a:rPr>
              <a:t>утворюються </a:t>
            </a:r>
            <a:r>
              <a:rPr sz="1600" b="1" spc="-10" dirty="0">
                <a:solidFill>
                  <a:srgbClr val="C8201D"/>
                </a:solidFill>
                <a:latin typeface="Arial"/>
                <a:cs typeface="Arial"/>
              </a:rPr>
              <a:t>органи </a:t>
            </a:r>
            <a:r>
              <a:rPr sz="1600" b="1" spc="-5" dirty="0">
                <a:solidFill>
                  <a:srgbClr val="C8201D"/>
                </a:solidFill>
                <a:latin typeface="Arial"/>
                <a:cs typeface="Arial"/>
              </a:rPr>
              <a:t>з</a:t>
            </a:r>
            <a:r>
              <a:rPr sz="1600" b="1" spc="55" dirty="0">
                <a:solidFill>
                  <a:srgbClr val="C8201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8201D"/>
                </a:solidFill>
                <a:latin typeface="Arial"/>
                <a:cs typeface="Arial"/>
              </a:rPr>
              <a:t>евакуації: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8100" y="4848225"/>
            <a:ext cx="8622004" cy="25821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i="1" spc="-1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ОРГАНИ </a:t>
            </a:r>
            <a:r>
              <a:rPr sz="2400" b="1" i="1" spc="-5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sz="2400" b="1" i="1" spc="-1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ЕВАКУАЦІЇ </a:t>
            </a:r>
            <a:r>
              <a:rPr sz="2400" b="1" i="1" u="sng" spc="-1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повинні бути постійно</a:t>
            </a:r>
            <a:r>
              <a:rPr sz="2400" b="1" i="1" u="sng" spc="55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u="sng" spc="-1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діючими</a:t>
            </a:r>
            <a:endParaRPr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Arial"/>
              <a:cs typeface="Arial"/>
            </a:endParaRPr>
          </a:p>
          <a:p>
            <a:pPr marL="12700" marR="5080">
              <a:lnSpc>
                <a:spcPts val="1889"/>
              </a:lnSpc>
              <a:tabLst>
                <a:tab pos="1461770" algn="l"/>
                <a:tab pos="2415540" algn="l"/>
                <a:tab pos="2672715" algn="l"/>
                <a:tab pos="3800475" algn="l"/>
                <a:tab pos="5514975" algn="l"/>
                <a:tab pos="5913120" algn="l"/>
                <a:tab pos="7008495" algn="l"/>
              </a:tabLst>
            </a:pPr>
            <a:r>
              <a:rPr sz="1700" b="1" i="1" spc="-5" dirty="0">
                <a:solidFill>
                  <a:srgbClr val="4D0026"/>
                </a:solidFill>
                <a:latin typeface="Arial"/>
                <a:cs typeface="Arial"/>
              </a:rPr>
              <a:t>П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л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а</a:t>
            </a:r>
            <a:r>
              <a:rPr sz="1700" b="1" i="1" spc="10" dirty="0">
                <a:solidFill>
                  <a:srgbClr val="4D0026"/>
                </a:solidFill>
                <a:latin typeface="Arial"/>
                <a:cs typeface="Arial"/>
              </a:rPr>
              <a:t>н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у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ва</a:t>
            </a:r>
            <a:r>
              <a:rPr sz="1700" b="1" i="1" spc="10" dirty="0">
                <a:solidFill>
                  <a:srgbClr val="4D0026"/>
                </a:solidFill>
                <a:latin typeface="Arial"/>
                <a:cs typeface="Arial"/>
              </a:rPr>
              <a:t>н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ня	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з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а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х</a:t>
            </a:r>
            <a:r>
              <a:rPr sz="1700" b="1" i="1" spc="10" dirty="0">
                <a:solidFill>
                  <a:srgbClr val="4D0026"/>
                </a:solidFill>
                <a:latin typeface="Arial"/>
                <a:cs typeface="Arial"/>
              </a:rPr>
              <a:t>о</a:t>
            </a:r>
            <a:r>
              <a:rPr sz="1700" b="1" i="1" spc="5" dirty="0">
                <a:solidFill>
                  <a:srgbClr val="4D0026"/>
                </a:solidFill>
                <a:latin typeface="Arial"/>
                <a:cs typeface="Arial"/>
              </a:rPr>
              <a:t>д</a:t>
            </a:r>
            <a:r>
              <a:rPr sz="1700" b="1" i="1" spc="-15" dirty="0">
                <a:solidFill>
                  <a:srgbClr val="4D0026"/>
                </a:solidFill>
                <a:latin typeface="Arial"/>
                <a:cs typeface="Arial"/>
              </a:rPr>
              <a:t>і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в	з	ева</a:t>
            </a:r>
            <a:r>
              <a:rPr sz="1700" b="1" i="1" spc="-5" dirty="0">
                <a:solidFill>
                  <a:srgbClr val="4D0026"/>
                </a:solidFill>
                <a:latin typeface="Arial"/>
                <a:cs typeface="Arial"/>
              </a:rPr>
              <a:t>к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уац</a:t>
            </a:r>
            <a:r>
              <a:rPr sz="1700" b="1" i="1" spc="-5" dirty="0">
                <a:solidFill>
                  <a:srgbClr val="4D0026"/>
                </a:solidFill>
                <a:latin typeface="Arial"/>
                <a:cs typeface="Arial"/>
              </a:rPr>
              <a:t>і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ї	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з</a:t>
            </a:r>
            <a:r>
              <a:rPr sz="1700" b="1" i="1" spc="5" dirty="0">
                <a:solidFill>
                  <a:srgbClr val="4D0026"/>
                </a:solidFill>
                <a:latin typeface="Arial"/>
                <a:cs typeface="Arial"/>
              </a:rPr>
              <a:t>д</a:t>
            </a:r>
            <a:r>
              <a:rPr sz="1700" b="1" i="1" spc="-15" dirty="0">
                <a:solidFill>
                  <a:srgbClr val="4D0026"/>
                </a:solidFill>
                <a:latin typeface="Arial"/>
                <a:cs typeface="Arial"/>
              </a:rPr>
              <a:t>і</a:t>
            </a:r>
            <a:r>
              <a:rPr sz="1700" b="1" i="1" spc="10" dirty="0">
                <a:solidFill>
                  <a:srgbClr val="4D0026"/>
                </a:solidFill>
                <a:latin typeface="Arial"/>
                <a:cs typeface="Arial"/>
              </a:rPr>
              <a:t>й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сн</a:t>
            </a:r>
            <a:r>
              <a:rPr sz="1700" b="1" i="1" spc="5" dirty="0">
                <a:solidFill>
                  <a:srgbClr val="4D0026"/>
                </a:solidFill>
                <a:latin typeface="Arial"/>
                <a:cs typeface="Arial"/>
              </a:rPr>
              <a:t>ю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є</a:t>
            </a:r>
            <a:r>
              <a:rPr sz="1700" b="1" i="1" spc="5" dirty="0">
                <a:solidFill>
                  <a:srgbClr val="4D0026"/>
                </a:solidFill>
                <a:latin typeface="Arial"/>
                <a:cs typeface="Arial"/>
              </a:rPr>
              <a:t>т</a:t>
            </a:r>
            <a:r>
              <a:rPr sz="1700" b="1" i="1" spc="-10" dirty="0">
                <a:solidFill>
                  <a:srgbClr val="4D0026"/>
                </a:solidFill>
                <a:latin typeface="Arial"/>
                <a:cs typeface="Arial"/>
              </a:rPr>
              <a:t>ь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ся	</a:t>
            </a:r>
            <a:r>
              <a:rPr sz="1700" b="1" i="1" dirty="0">
                <a:solidFill>
                  <a:srgbClr val="008300"/>
                </a:solidFill>
                <a:latin typeface="Arial"/>
                <a:cs typeface="Arial"/>
              </a:rPr>
              <a:t>на	п</a:t>
            </a:r>
            <a:r>
              <a:rPr sz="1700" b="1" i="1" spc="-5" dirty="0">
                <a:solidFill>
                  <a:srgbClr val="008300"/>
                </a:solidFill>
                <a:latin typeface="Arial"/>
                <a:cs typeface="Arial"/>
              </a:rPr>
              <a:t>і</a:t>
            </a:r>
            <a:r>
              <a:rPr sz="1700" b="1" i="1" spc="5" dirty="0">
                <a:solidFill>
                  <a:srgbClr val="008300"/>
                </a:solidFill>
                <a:latin typeface="Arial"/>
                <a:cs typeface="Arial"/>
              </a:rPr>
              <a:t>д</a:t>
            </a:r>
            <a:r>
              <a:rPr sz="1700" b="1" i="1" spc="-10" dirty="0">
                <a:solidFill>
                  <a:srgbClr val="008300"/>
                </a:solidFill>
                <a:latin typeface="Arial"/>
                <a:cs typeface="Arial"/>
              </a:rPr>
              <a:t>с</a:t>
            </a:r>
            <a:r>
              <a:rPr sz="1700" b="1" i="1" spc="-5" dirty="0">
                <a:solidFill>
                  <a:srgbClr val="008300"/>
                </a:solidFill>
                <a:latin typeface="Arial"/>
                <a:cs typeface="Arial"/>
              </a:rPr>
              <a:t>т</a:t>
            </a:r>
            <a:r>
              <a:rPr sz="1700" b="1" i="1" dirty="0">
                <a:solidFill>
                  <a:srgbClr val="008300"/>
                </a:solidFill>
                <a:latin typeface="Arial"/>
                <a:cs typeface="Arial"/>
              </a:rPr>
              <a:t>аві	р</a:t>
            </a:r>
            <a:r>
              <a:rPr sz="1700" b="1" i="1" spc="-5" dirty="0">
                <a:solidFill>
                  <a:srgbClr val="008300"/>
                </a:solidFill>
                <a:latin typeface="Arial"/>
                <a:cs typeface="Arial"/>
              </a:rPr>
              <a:t>іш</a:t>
            </a:r>
            <a:r>
              <a:rPr sz="1700" b="1" i="1" dirty="0">
                <a:solidFill>
                  <a:srgbClr val="008300"/>
                </a:solidFill>
                <a:latin typeface="Arial"/>
                <a:cs typeface="Arial"/>
              </a:rPr>
              <a:t>ення  </a:t>
            </a:r>
            <a:r>
              <a:rPr sz="1700" b="1" i="1" spc="-5" dirty="0">
                <a:solidFill>
                  <a:srgbClr val="008300"/>
                </a:solidFill>
                <a:latin typeface="Arial"/>
                <a:cs typeface="Arial"/>
              </a:rPr>
              <a:t>комісії </a:t>
            </a:r>
            <a:r>
              <a:rPr sz="1700" b="1" i="1" dirty="0">
                <a:solidFill>
                  <a:srgbClr val="008300"/>
                </a:solidFill>
                <a:latin typeface="Arial"/>
                <a:cs typeface="Arial"/>
              </a:rPr>
              <a:t>з питань </a:t>
            </a:r>
            <a:r>
              <a:rPr sz="1700" b="1" i="1" spc="-5" dirty="0">
                <a:solidFill>
                  <a:srgbClr val="008300"/>
                </a:solidFill>
                <a:latin typeface="Arial"/>
                <a:cs typeface="Arial"/>
              </a:rPr>
              <a:t>евакуації </a:t>
            </a:r>
            <a:r>
              <a:rPr sz="1700" b="1" i="1" dirty="0">
                <a:solidFill>
                  <a:srgbClr val="4D0026"/>
                </a:solidFill>
                <a:latin typeface="Arial"/>
                <a:cs typeface="Arial"/>
              </a:rPr>
              <a:t>відповідного рівня, в якому</a:t>
            </a:r>
            <a:r>
              <a:rPr sz="1700" b="1" i="1" spc="-25" dirty="0">
                <a:solidFill>
                  <a:srgbClr val="4D0026"/>
                </a:solidFill>
                <a:latin typeface="Arial"/>
                <a:cs typeface="Arial"/>
              </a:rPr>
              <a:t> </a:t>
            </a:r>
            <a:r>
              <a:rPr sz="1700" b="1" i="1" spc="-5" dirty="0">
                <a:solidFill>
                  <a:srgbClr val="4D0026"/>
                </a:solidFill>
                <a:latin typeface="Arial"/>
                <a:cs typeface="Arial"/>
              </a:rPr>
              <a:t>визначаються:</a:t>
            </a:r>
            <a:endParaRPr sz="1700" dirty="0">
              <a:latin typeface="Arial"/>
              <a:cs typeface="Arial"/>
            </a:endParaRPr>
          </a:p>
          <a:p>
            <a:pPr marL="128905" indent="-116839">
              <a:lnSpc>
                <a:spcPts val="1575"/>
              </a:lnSpc>
              <a:buFont typeface="Arial" pitchFamily="34" charset="0"/>
              <a:buChar char="•"/>
              <a:tabLst>
                <a:tab pos="129539" algn="l"/>
              </a:tabLst>
            </a:pPr>
            <a:r>
              <a:rPr sz="1500" b="1" i="1" dirty="0">
                <a:latin typeface="Arial"/>
                <a:cs typeface="Arial"/>
              </a:rPr>
              <a:t>аналіз </a:t>
            </a:r>
            <a:r>
              <a:rPr sz="1500" b="1" i="1" spc="-5" dirty="0">
                <a:latin typeface="Arial"/>
                <a:cs typeface="Arial"/>
              </a:rPr>
              <a:t>ситуації яка склалася або </a:t>
            </a:r>
            <a:r>
              <a:rPr sz="1500" b="1" i="1" spc="-10" dirty="0" err="1">
                <a:latin typeface="Arial"/>
                <a:cs typeface="Arial"/>
              </a:rPr>
              <a:t>може</a:t>
            </a:r>
            <a:r>
              <a:rPr sz="1500" b="1" i="1" spc="20" dirty="0">
                <a:latin typeface="Arial"/>
                <a:cs typeface="Arial"/>
              </a:rPr>
              <a:t> </a:t>
            </a:r>
            <a:r>
              <a:rPr sz="1500" b="1" i="1" spc="-5" dirty="0" err="1">
                <a:latin typeface="Arial"/>
                <a:cs typeface="Arial"/>
              </a:rPr>
              <a:t>скластися</a:t>
            </a:r>
            <a:r>
              <a:rPr lang="uk-UA" sz="1500" b="1" i="1" spc="-5" dirty="0">
                <a:latin typeface="Arial"/>
                <a:cs typeface="Arial"/>
              </a:rPr>
              <a:t>;</a:t>
            </a:r>
            <a:endParaRPr sz="1500" dirty="0">
              <a:latin typeface="Arial"/>
              <a:cs typeface="Arial"/>
            </a:endParaRPr>
          </a:p>
          <a:p>
            <a:pPr marL="12700" marR="15875">
              <a:lnSpc>
                <a:spcPts val="167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147320" algn="l"/>
              </a:tabLst>
            </a:pPr>
            <a:r>
              <a:rPr lang="uk-UA" sz="1500" b="1" i="1" spc="-5" dirty="0">
                <a:latin typeface="Arial"/>
                <a:cs typeface="Arial"/>
              </a:rPr>
              <a:t> </a:t>
            </a:r>
            <a:r>
              <a:rPr sz="1500" b="1" i="1" spc="-5" dirty="0" err="1">
                <a:latin typeface="Arial"/>
                <a:cs typeface="Arial"/>
              </a:rPr>
              <a:t>райони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(населені </a:t>
            </a:r>
            <a:r>
              <a:rPr sz="1500" b="1" i="1" spc="-5" dirty="0">
                <a:latin typeface="Arial"/>
                <a:cs typeface="Arial"/>
              </a:rPr>
              <a:t>пункти) </a:t>
            </a:r>
            <a:r>
              <a:rPr sz="1500" b="1" i="1" dirty="0">
                <a:latin typeface="Arial"/>
                <a:cs typeface="Arial"/>
              </a:rPr>
              <a:t>у </a:t>
            </a:r>
            <a:r>
              <a:rPr sz="1500" b="1" i="1" spc="-5" dirty="0">
                <a:latin typeface="Arial"/>
                <a:cs typeface="Arial"/>
              </a:rPr>
              <a:t>яких необхідно здійснювати заходи </a:t>
            </a:r>
            <a:r>
              <a:rPr sz="1500" b="1" i="1" dirty="0">
                <a:latin typeface="Arial"/>
                <a:cs typeface="Arial"/>
              </a:rPr>
              <a:t>з </a:t>
            </a:r>
            <a:r>
              <a:rPr sz="1500" b="1" i="1" spc="-5" dirty="0" err="1">
                <a:latin typeface="Arial"/>
                <a:cs typeface="Arial"/>
              </a:rPr>
              <a:t>евакуації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spc="-5" dirty="0" err="1">
                <a:latin typeface="Arial"/>
                <a:cs typeface="Arial"/>
              </a:rPr>
              <a:t>та</a:t>
            </a:r>
            <a:r>
              <a:rPr lang="uk-UA" sz="1500" b="1" i="1" spc="-5" dirty="0">
                <a:latin typeface="Arial"/>
                <a:cs typeface="Arial"/>
              </a:rPr>
              <a:t> </a:t>
            </a:r>
            <a:r>
              <a:rPr sz="1500" b="1" i="1" spc="-5" dirty="0" err="1">
                <a:latin typeface="Arial"/>
                <a:cs typeface="Arial"/>
              </a:rPr>
              <a:t>безпечні</a:t>
            </a:r>
            <a:r>
              <a:rPr sz="1500" b="1" i="1" spc="-5" dirty="0">
                <a:latin typeface="Arial"/>
                <a:cs typeface="Arial"/>
              </a:rPr>
              <a:t> райони для розміщення </a:t>
            </a:r>
            <a:r>
              <a:rPr sz="1500" b="1" i="1" spc="-5" dirty="0" err="1">
                <a:latin typeface="Arial"/>
                <a:cs typeface="Arial"/>
              </a:rPr>
              <a:t>евакуйованого</a:t>
            </a:r>
            <a:r>
              <a:rPr sz="1500" b="1" i="1" spc="20" dirty="0">
                <a:latin typeface="Arial"/>
                <a:cs typeface="Arial"/>
              </a:rPr>
              <a:t> </a:t>
            </a:r>
            <a:r>
              <a:rPr sz="1500" b="1" i="1" dirty="0" err="1">
                <a:latin typeface="Arial"/>
                <a:cs typeface="Arial"/>
              </a:rPr>
              <a:t>населення</a:t>
            </a:r>
            <a:r>
              <a:rPr lang="uk-UA" sz="1500" b="1" i="1" dirty="0">
                <a:latin typeface="Arial"/>
                <a:cs typeface="Arial"/>
              </a:rPr>
              <a:t>;</a:t>
            </a:r>
            <a:endParaRPr sz="1500" dirty="0">
              <a:latin typeface="Arial"/>
              <a:cs typeface="Arial"/>
            </a:endParaRPr>
          </a:p>
          <a:p>
            <a:pPr marL="128905" indent="-116839">
              <a:lnSpc>
                <a:spcPts val="1639"/>
              </a:lnSpc>
              <a:buFont typeface="Arial" pitchFamily="34" charset="0"/>
              <a:buChar char="•"/>
              <a:tabLst>
                <a:tab pos="129539" algn="l"/>
              </a:tabLst>
            </a:pPr>
            <a:r>
              <a:rPr sz="1500" b="1" i="1" spc="-5" dirty="0">
                <a:latin typeface="Arial"/>
                <a:cs typeface="Arial"/>
              </a:rPr>
              <a:t>час початку евакуації </a:t>
            </a:r>
            <a:r>
              <a:rPr sz="1500" b="1" i="1" dirty="0">
                <a:latin typeface="Arial"/>
                <a:cs typeface="Arial"/>
              </a:rPr>
              <a:t>та </a:t>
            </a:r>
            <a:r>
              <a:rPr sz="1500" b="1" i="1" dirty="0" err="1">
                <a:latin typeface="Arial"/>
                <a:cs typeface="Arial"/>
              </a:rPr>
              <a:t>час</a:t>
            </a:r>
            <a:r>
              <a:rPr sz="1500" b="1" i="1" spc="30" dirty="0">
                <a:latin typeface="Arial"/>
                <a:cs typeface="Arial"/>
              </a:rPr>
              <a:t> </a:t>
            </a:r>
            <a:r>
              <a:rPr sz="1500" b="1" i="1" dirty="0" err="1">
                <a:latin typeface="Arial"/>
                <a:cs typeface="Arial"/>
              </a:rPr>
              <a:t>закінчення</a:t>
            </a:r>
            <a:r>
              <a:rPr lang="uk-UA" sz="1500" b="1" i="1" dirty="0">
                <a:latin typeface="Arial"/>
                <a:cs typeface="Arial"/>
              </a:rPr>
              <a:t>;</a:t>
            </a:r>
          </a:p>
          <a:p>
            <a:pPr marL="128905" indent="-116839">
              <a:lnSpc>
                <a:spcPts val="1639"/>
              </a:lnSpc>
              <a:buFont typeface="Arial" pitchFamily="34" charset="0"/>
              <a:buChar char="•"/>
              <a:tabLst>
                <a:tab pos="129539" algn="l"/>
              </a:tabLst>
            </a:pPr>
            <a:r>
              <a:rPr lang="uk-UA" sz="1500" b="1" i="1" dirty="0">
                <a:latin typeface="Arial"/>
                <a:cs typeface="Arial"/>
              </a:rPr>
              <a:t> п</a:t>
            </a:r>
            <a:r>
              <a:rPr lang="uk-UA" sz="1500" b="1" i="1" spc="-10" dirty="0">
                <a:latin typeface="Arial"/>
                <a:cs typeface="Arial"/>
              </a:rPr>
              <a:t>ор</a:t>
            </a:r>
            <a:r>
              <a:rPr lang="uk-UA" sz="1500" b="1" i="1" dirty="0">
                <a:latin typeface="Arial"/>
                <a:cs typeface="Arial"/>
              </a:rPr>
              <a:t>я</a:t>
            </a:r>
            <a:r>
              <a:rPr lang="uk-UA" sz="1500" b="1" i="1" spc="-10" dirty="0">
                <a:latin typeface="Arial"/>
                <a:cs typeface="Arial"/>
              </a:rPr>
              <a:t>до</a:t>
            </a:r>
            <a:r>
              <a:rPr lang="uk-UA" sz="1500" b="1" i="1" dirty="0">
                <a:latin typeface="Arial"/>
                <a:cs typeface="Arial"/>
              </a:rPr>
              <a:t>к в</a:t>
            </a:r>
            <a:r>
              <a:rPr lang="uk-UA" sz="1500" b="1" i="1" spc="-10" dirty="0">
                <a:latin typeface="Arial"/>
                <a:cs typeface="Arial"/>
              </a:rPr>
              <a:t>и</a:t>
            </a:r>
            <a:r>
              <a:rPr lang="uk-UA" sz="1500" b="1" i="1" dirty="0">
                <a:latin typeface="Arial"/>
                <a:cs typeface="Arial"/>
              </a:rPr>
              <a:t>везення (в</a:t>
            </a:r>
            <a:r>
              <a:rPr lang="uk-UA" sz="1500" b="1" i="1" spc="-10" dirty="0">
                <a:latin typeface="Arial"/>
                <a:cs typeface="Arial"/>
              </a:rPr>
              <a:t>и</a:t>
            </a:r>
            <a:r>
              <a:rPr lang="uk-UA" sz="1500" b="1" i="1" spc="10" dirty="0">
                <a:latin typeface="Arial"/>
                <a:cs typeface="Arial"/>
              </a:rPr>
              <a:t>в</a:t>
            </a:r>
            <a:r>
              <a:rPr lang="uk-UA" sz="1500" b="1" i="1" dirty="0">
                <a:latin typeface="Arial"/>
                <a:cs typeface="Arial"/>
              </a:rPr>
              <a:t>е</a:t>
            </a:r>
            <a:r>
              <a:rPr lang="uk-UA" sz="1500" b="1" i="1" spc="-10" dirty="0">
                <a:latin typeface="Arial"/>
                <a:cs typeface="Arial"/>
              </a:rPr>
              <a:t>д</a:t>
            </a:r>
            <a:r>
              <a:rPr lang="uk-UA" sz="1500" b="1" i="1" dirty="0">
                <a:latin typeface="Arial"/>
                <a:cs typeface="Arial"/>
              </a:rPr>
              <a:t>ен</a:t>
            </a:r>
            <a:r>
              <a:rPr lang="uk-UA" sz="1500" b="1" i="1" spc="10" dirty="0">
                <a:latin typeface="Arial"/>
                <a:cs typeface="Arial"/>
              </a:rPr>
              <a:t>н</a:t>
            </a:r>
            <a:r>
              <a:rPr lang="uk-UA" sz="1500" b="1" i="1" dirty="0">
                <a:latin typeface="Arial"/>
                <a:cs typeface="Arial"/>
              </a:rPr>
              <a:t>я </a:t>
            </a:r>
            <a:r>
              <a:rPr lang="uk-UA" sz="1500" b="1" i="1" spc="-10" dirty="0">
                <a:latin typeface="Arial"/>
                <a:cs typeface="Arial"/>
              </a:rPr>
              <a:t>п</a:t>
            </a:r>
            <a:r>
              <a:rPr lang="uk-UA" sz="1500" b="1" i="1" dirty="0">
                <a:latin typeface="Arial"/>
                <a:cs typeface="Arial"/>
              </a:rPr>
              <a:t>і</a:t>
            </a:r>
            <a:r>
              <a:rPr lang="uk-UA" sz="1500" b="1" i="1" spc="-5" dirty="0">
                <a:latin typeface="Arial"/>
                <a:cs typeface="Arial"/>
              </a:rPr>
              <a:t>шк</a:t>
            </a:r>
            <a:r>
              <a:rPr lang="uk-UA" sz="1500" b="1" i="1" spc="-10" dirty="0">
                <a:latin typeface="Arial"/>
                <a:cs typeface="Arial"/>
              </a:rPr>
              <a:t>и </a:t>
            </a:r>
            <a:r>
              <a:rPr lang="uk-UA" sz="1500" b="1" i="1" dirty="0">
                <a:latin typeface="Arial"/>
                <a:cs typeface="Arial"/>
              </a:rPr>
              <a:t>населення і </a:t>
            </a:r>
            <a:r>
              <a:rPr lang="uk-UA" sz="1500" b="1" i="1" spc="-5" dirty="0" err="1">
                <a:latin typeface="Arial"/>
                <a:cs typeface="Arial"/>
              </a:rPr>
              <a:t>МКЦ</a:t>
            </a:r>
            <a:r>
              <a:rPr lang="uk-UA" sz="1500" b="1" i="1" spc="-5" dirty="0">
                <a:latin typeface="Arial"/>
                <a:cs typeface="Arial"/>
              </a:rPr>
              <a:t>  транспортними засобами;</a:t>
            </a:r>
            <a:endParaRPr lang="uk-UA" sz="1500" dirty="0">
              <a:latin typeface="Arial"/>
              <a:cs typeface="Arial"/>
            </a:endParaRPr>
          </a:p>
          <a:p>
            <a:pPr marL="182245" indent="-170180">
              <a:lnSpc>
                <a:spcPts val="1639"/>
              </a:lnSpc>
              <a:buFont typeface="Arial" pitchFamily="34" charset="0"/>
              <a:buChar char="•"/>
              <a:tabLst>
                <a:tab pos="182880" algn="l"/>
              </a:tabLst>
            </a:pPr>
            <a:r>
              <a:rPr lang="uk-UA" sz="1500" b="1" i="1" spc="-5" dirty="0">
                <a:latin typeface="Arial"/>
                <a:cs typeface="Arial"/>
              </a:rPr>
              <a:t>організація управління</a:t>
            </a:r>
            <a:r>
              <a:rPr lang="uk-UA" sz="1500" b="1" i="1" spc="15" dirty="0">
                <a:latin typeface="Arial"/>
                <a:cs typeface="Arial"/>
              </a:rPr>
              <a:t> </a:t>
            </a:r>
            <a:r>
              <a:rPr lang="uk-UA" sz="1500" b="1" i="1" spc="-5" dirty="0">
                <a:latin typeface="Arial"/>
                <a:cs typeface="Arial"/>
              </a:rPr>
              <a:t>евакуацією;</a:t>
            </a:r>
          </a:p>
          <a:p>
            <a:pPr marL="182245" indent="-170180">
              <a:lnSpc>
                <a:spcPts val="1639"/>
              </a:lnSpc>
              <a:buFont typeface="Arial" pitchFamily="34" charset="0"/>
              <a:buChar char="•"/>
              <a:tabLst>
                <a:tab pos="182880" algn="l"/>
              </a:tabLst>
            </a:pPr>
            <a:r>
              <a:rPr lang="ru-RU" sz="1500" b="1" i="1" spc="-5" dirty="0">
                <a:latin typeface="Arial"/>
                <a:cs typeface="Arial"/>
              </a:rPr>
              <a:t>заходи </a:t>
            </a:r>
            <a:r>
              <a:rPr lang="ru-RU" sz="1500" b="1" i="1" spc="-5" dirty="0" err="1">
                <a:latin typeface="Arial"/>
                <a:cs typeface="Arial"/>
              </a:rPr>
              <a:t>забезпечення</a:t>
            </a:r>
            <a:r>
              <a:rPr lang="ru-RU" sz="1500" b="1" i="1" spc="-5" dirty="0">
                <a:latin typeface="Arial"/>
                <a:cs typeface="Arial"/>
              </a:rPr>
              <a:t> </a:t>
            </a:r>
            <a:r>
              <a:rPr lang="ru-RU" sz="1500" b="1" i="1" spc="-5" dirty="0" err="1">
                <a:latin typeface="Arial"/>
                <a:cs typeface="Arial"/>
              </a:rPr>
              <a:t>евакуації</a:t>
            </a:r>
            <a:r>
              <a:rPr lang="ru-RU" sz="1500" b="1" i="1" spc="-5" dirty="0">
                <a:latin typeface="Arial"/>
                <a:cs typeface="Arial"/>
              </a:rPr>
              <a:t> </a:t>
            </a:r>
            <a:r>
              <a:rPr lang="ru-RU" sz="1500" b="1" i="1" dirty="0" err="1">
                <a:latin typeface="Arial"/>
                <a:cs typeface="Arial"/>
              </a:rPr>
              <a:t>населення</a:t>
            </a:r>
            <a:r>
              <a:rPr lang="ru-RU" sz="1500" b="1" i="1" dirty="0">
                <a:latin typeface="Arial"/>
                <a:cs typeface="Arial"/>
              </a:rPr>
              <a:t> та</a:t>
            </a:r>
            <a:r>
              <a:rPr lang="ru-RU" sz="1500" b="1" i="1" spc="25" dirty="0">
                <a:latin typeface="Arial"/>
                <a:cs typeface="Arial"/>
              </a:rPr>
              <a:t> </a:t>
            </a:r>
            <a:r>
              <a:rPr lang="ru-RU" sz="1500" b="1" i="1" spc="-5" dirty="0">
                <a:latin typeface="Arial"/>
                <a:cs typeface="Arial"/>
              </a:rPr>
              <a:t>МКЦ.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8003" y="3456013"/>
            <a:ext cx="3096895" cy="216535"/>
          </a:xfrm>
          <a:prstGeom prst="rect">
            <a:avLst/>
          </a:prstGeom>
          <a:solidFill>
            <a:srgbClr val="FFFF00"/>
          </a:solidFill>
          <a:ln w="3175">
            <a:solidFill>
              <a:srgbClr val="3364A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705"/>
              </a:lnSpc>
            </a:pPr>
            <a:r>
              <a:rPr sz="1800" b="1" dirty="0">
                <a:latin typeface="Arial"/>
                <a:cs typeface="Arial"/>
              </a:rPr>
              <a:t>Комісії з </a:t>
            </a:r>
            <a:r>
              <a:rPr sz="1800" b="1" spc="-5" dirty="0">
                <a:latin typeface="Arial"/>
                <a:cs typeface="Arial"/>
              </a:rPr>
              <a:t>питань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евакуації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52004" y="4032008"/>
            <a:ext cx="5472430" cy="648335"/>
            <a:chOff x="1152004" y="4032008"/>
            <a:chExt cx="5472430" cy="648335"/>
          </a:xfrm>
        </p:grpSpPr>
        <p:sp>
          <p:nvSpPr>
            <p:cNvPr id="14" name="object 14"/>
            <p:cNvSpPr/>
            <p:nvPr/>
          </p:nvSpPr>
          <p:spPr>
            <a:xfrm>
              <a:off x="1152004" y="4032008"/>
              <a:ext cx="2664460" cy="576580"/>
            </a:xfrm>
            <a:custGeom>
              <a:avLst/>
              <a:gdLst/>
              <a:ahLst/>
              <a:cxnLst/>
              <a:rect l="l" t="t" r="r" b="b"/>
              <a:pathLst>
                <a:path w="2664460" h="576579">
                  <a:moveTo>
                    <a:pt x="2221191" y="0"/>
                  </a:moveTo>
                  <a:lnTo>
                    <a:pt x="442798" y="0"/>
                  </a:lnTo>
                  <a:lnTo>
                    <a:pt x="376599" y="1388"/>
                  </a:lnTo>
                  <a:lnTo>
                    <a:pt x="311729" y="5362"/>
                  </a:lnTo>
                  <a:lnTo>
                    <a:pt x="249516" y="11634"/>
                  </a:lnTo>
                  <a:lnTo>
                    <a:pt x="191288" y="19917"/>
                  </a:lnTo>
                  <a:lnTo>
                    <a:pt x="138374" y="29924"/>
                  </a:lnTo>
                  <a:lnTo>
                    <a:pt x="92102" y="41367"/>
                  </a:lnTo>
                  <a:lnTo>
                    <a:pt x="53799" y="53959"/>
                  </a:lnTo>
                  <a:lnTo>
                    <a:pt x="6420" y="81442"/>
                  </a:lnTo>
                  <a:lnTo>
                    <a:pt x="0" y="95758"/>
                  </a:lnTo>
                  <a:lnTo>
                    <a:pt x="0" y="480237"/>
                  </a:lnTo>
                  <a:lnTo>
                    <a:pt x="53799" y="522044"/>
                  </a:lnTo>
                  <a:lnTo>
                    <a:pt x="92102" y="534638"/>
                  </a:lnTo>
                  <a:lnTo>
                    <a:pt x="138374" y="546082"/>
                  </a:lnTo>
                  <a:lnTo>
                    <a:pt x="191288" y="556090"/>
                  </a:lnTo>
                  <a:lnTo>
                    <a:pt x="249516" y="564373"/>
                  </a:lnTo>
                  <a:lnTo>
                    <a:pt x="311729" y="570645"/>
                  </a:lnTo>
                  <a:lnTo>
                    <a:pt x="376599" y="574619"/>
                  </a:lnTo>
                  <a:lnTo>
                    <a:pt x="442798" y="576008"/>
                  </a:lnTo>
                  <a:lnTo>
                    <a:pt x="2221191" y="576008"/>
                  </a:lnTo>
                  <a:lnTo>
                    <a:pt x="2287400" y="574619"/>
                  </a:lnTo>
                  <a:lnTo>
                    <a:pt x="2352298" y="570645"/>
                  </a:lnTo>
                  <a:lnTo>
                    <a:pt x="2414552" y="564373"/>
                  </a:lnTo>
                  <a:lnTo>
                    <a:pt x="2472830" y="556090"/>
                  </a:lnTo>
                  <a:lnTo>
                    <a:pt x="2525799" y="546082"/>
                  </a:lnTo>
                  <a:lnTo>
                    <a:pt x="2572126" y="534638"/>
                  </a:lnTo>
                  <a:lnTo>
                    <a:pt x="2610478" y="522044"/>
                  </a:lnTo>
                  <a:lnTo>
                    <a:pt x="2657927" y="494557"/>
                  </a:lnTo>
                  <a:lnTo>
                    <a:pt x="2664358" y="480237"/>
                  </a:lnTo>
                  <a:lnTo>
                    <a:pt x="2664358" y="95758"/>
                  </a:lnTo>
                  <a:lnTo>
                    <a:pt x="2610478" y="53959"/>
                  </a:lnTo>
                  <a:lnTo>
                    <a:pt x="2572126" y="41367"/>
                  </a:lnTo>
                  <a:lnTo>
                    <a:pt x="2525799" y="29924"/>
                  </a:lnTo>
                  <a:lnTo>
                    <a:pt x="2472830" y="19917"/>
                  </a:lnTo>
                  <a:lnTo>
                    <a:pt x="2414552" y="11634"/>
                  </a:lnTo>
                  <a:lnTo>
                    <a:pt x="2352298" y="5362"/>
                  </a:lnTo>
                  <a:lnTo>
                    <a:pt x="2287400" y="1388"/>
                  </a:lnTo>
                  <a:lnTo>
                    <a:pt x="2221191" y="0"/>
                  </a:lnTo>
                  <a:close/>
                </a:path>
              </a:pathLst>
            </a:custGeom>
            <a:solidFill>
              <a:srgbClr val="F5F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9993" y="4104017"/>
              <a:ext cx="2304415" cy="576580"/>
            </a:xfrm>
            <a:custGeom>
              <a:avLst/>
              <a:gdLst/>
              <a:ahLst/>
              <a:cxnLst/>
              <a:rect l="l" t="t" r="r" b="b"/>
              <a:pathLst>
                <a:path w="2304415" h="576579">
                  <a:moveTo>
                    <a:pt x="1921332" y="0"/>
                  </a:moveTo>
                  <a:lnTo>
                    <a:pt x="382689" y="0"/>
                  </a:lnTo>
                  <a:lnTo>
                    <a:pt x="319121" y="1707"/>
                  </a:lnTo>
                  <a:lnTo>
                    <a:pt x="257151" y="6567"/>
                  </a:lnTo>
                  <a:lnTo>
                    <a:pt x="198349" y="14186"/>
                  </a:lnTo>
                  <a:lnTo>
                    <a:pt x="144285" y="24169"/>
                  </a:lnTo>
                  <a:lnTo>
                    <a:pt x="96530" y="36122"/>
                  </a:lnTo>
                  <a:lnTo>
                    <a:pt x="56653" y="49652"/>
                  </a:lnTo>
                  <a:lnTo>
                    <a:pt x="6818" y="79864"/>
                  </a:lnTo>
                  <a:lnTo>
                    <a:pt x="0" y="95758"/>
                  </a:lnTo>
                  <a:lnTo>
                    <a:pt x="0" y="480237"/>
                  </a:lnTo>
                  <a:lnTo>
                    <a:pt x="26226" y="511631"/>
                  </a:lnTo>
                  <a:lnTo>
                    <a:pt x="96530" y="539873"/>
                  </a:lnTo>
                  <a:lnTo>
                    <a:pt x="144285" y="551826"/>
                  </a:lnTo>
                  <a:lnTo>
                    <a:pt x="198349" y="561809"/>
                  </a:lnTo>
                  <a:lnTo>
                    <a:pt x="257151" y="569428"/>
                  </a:lnTo>
                  <a:lnTo>
                    <a:pt x="319121" y="574288"/>
                  </a:lnTo>
                  <a:lnTo>
                    <a:pt x="382689" y="575995"/>
                  </a:lnTo>
                  <a:lnTo>
                    <a:pt x="1921332" y="575995"/>
                  </a:lnTo>
                  <a:lnTo>
                    <a:pt x="1984908" y="574288"/>
                  </a:lnTo>
                  <a:lnTo>
                    <a:pt x="2046907" y="569428"/>
                  </a:lnTo>
                  <a:lnTo>
                    <a:pt x="2105755" y="561809"/>
                  </a:lnTo>
                  <a:lnTo>
                    <a:pt x="2159873" y="551826"/>
                  </a:lnTo>
                  <a:lnTo>
                    <a:pt x="2207686" y="539873"/>
                  </a:lnTo>
                  <a:lnTo>
                    <a:pt x="2247618" y="526343"/>
                  </a:lnTo>
                  <a:lnTo>
                    <a:pt x="2297533" y="496131"/>
                  </a:lnTo>
                  <a:lnTo>
                    <a:pt x="2304364" y="480237"/>
                  </a:lnTo>
                  <a:lnTo>
                    <a:pt x="2304364" y="95758"/>
                  </a:lnTo>
                  <a:lnTo>
                    <a:pt x="2278093" y="64364"/>
                  </a:lnTo>
                  <a:lnTo>
                    <a:pt x="2207686" y="36122"/>
                  </a:lnTo>
                  <a:lnTo>
                    <a:pt x="2159873" y="24169"/>
                  </a:lnTo>
                  <a:lnTo>
                    <a:pt x="2105755" y="14186"/>
                  </a:lnTo>
                  <a:lnTo>
                    <a:pt x="2046907" y="6567"/>
                  </a:lnTo>
                  <a:lnTo>
                    <a:pt x="1984908" y="1707"/>
                  </a:lnTo>
                  <a:lnTo>
                    <a:pt x="1921332" y="0"/>
                  </a:lnTo>
                  <a:close/>
                </a:path>
              </a:pathLst>
            </a:custGeom>
            <a:solidFill>
              <a:srgbClr val="FFD7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93104" y="4027233"/>
            <a:ext cx="2636520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ts val="208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Збірні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85"/>
              </a:lnSpc>
              <a:tabLst>
                <a:tab pos="191135" algn="l"/>
                <a:tab pos="448945" algn="l"/>
                <a:tab pos="2418715" algn="l"/>
                <a:tab pos="2610485" algn="l"/>
              </a:tabLst>
            </a:pPr>
            <a:r>
              <a:rPr sz="1800" u="sng" dirty="0">
                <a:uFill>
                  <a:solidFill>
                    <a:srgbClr val="3364A3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"/>
                <a:cs typeface="Arial"/>
              </a:rPr>
              <a:t>пункти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евакуації	</a:t>
            </a:r>
            <a:r>
              <a:rPr sz="1800" u="sng" spc="-5" dirty="0">
                <a:uFill>
                  <a:solidFill>
                    <a:srgbClr val="3364A3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9994" y="4104017"/>
            <a:ext cx="2304415" cy="576580"/>
          </a:xfrm>
          <a:custGeom>
            <a:avLst/>
            <a:gdLst/>
            <a:ahLst/>
            <a:cxnLst/>
            <a:rect l="l" t="t" r="r" b="b"/>
            <a:pathLst>
              <a:path w="2304415" h="576579">
                <a:moveTo>
                  <a:pt x="382689" y="0"/>
                </a:moveTo>
                <a:lnTo>
                  <a:pt x="319121" y="1707"/>
                </a:lnTo>
                <a:lnTo>
                  <a:pt x="257151" y="6567"/>
                </a:lnTo>
                <a:lnTo>
                  <a:pt x="198349" y="14186"/>
                </a:lnTo>
                <a:lnTo>
                  <a:pt x="144285" y="24169"/>
                </a:lnTo>
                <a:lnTo>
                  <a:pt x="96530" y="36122"/>
                </a:lnTo>
                <a:lnTo>
                  <a:pt x="56653" y="49652"/>
                </a:lnTo>
                <a:lnTo>
                  <a:pt x="6818" y="79864"/>
                </a:lnTo>
                <a:lnTo>
                  <a:pt x="0" y="95758"/>
                </a:lnTo>
                <a:lnTo>
                  <a:pt x="0" y="167398"/>
                </a:lnTo>
                <a:lnTo>
                  <a:pt x="0" y="239039"/>
                </a:lnTo>
                <a:lnTo>
                  <a:pt x="0" y="336956"/>
                </a:lnTo>
                <a:lnTo>
                  <a:pt x="0" y="408597"/>
                </a:lnTo>
                <a:lnTo>
                  <a:pt x="0" y="480237"/>
                </a:lnTo>
                <a:lnTo>
                  <a:pt x="6818" y="496131"/>
                </a:lnTo>
                <a:lnTo>
                  <a:pt x="56653" y="526343"/>
                </a:lnTo>
                <a:lnTo>
                  <a:pt x="96530" y="539873"/>
                </a:lnTo>
                <a:lnTo>
                  <a:pt x="144285" y="551826"/>
                </a:lnTo>
                <a:lnTo>
                  <a:pt x="198349" y="561809"/>
                </a:lnTo>
                <a:lnTo>
                  <a:pt x="257151" y="569428"/>
                </a:lnTo>
                <a:lnTo>
                  <a:pt x="319121" y="574288"/>
                </a:lnTo>
                <a:lnTo>
                  <a:pt x="382689" y="575995"/>
                </a:lnTo>
                <a:lnTo>
                  <a:pt x="669963" y="575995"/>
                </a:lnTo>
                <a:lnTo>
                  <a:pt x="956881" y="575995"/>
                </a:lnTo>
                <a:lnTo>
                  <a:pt x="1347127" y="575995"/>
                </a:lnTo>
                <a:lnTo>
                  <a:pt x="1634045" y="575995"/>
                </a:lnTo>
                <a:lnTo>
                  <a:pt x="1921332" y="575995"/>
                </a:lnTo>
                <a:lnTo>
                  <a:pt x="1984908" y="574288"/>
                </a:lnTo>
                <a:lnTo>
                  <a:pt x="2046907" y="569428"/>
                </a:lnTo>
                <a:lnTo>
                  <a:pt x="2105755" y="561809"/>
                </a:lnTo>
                <a:lnTo>
                  <a:pt x="2159873" y="551826"/>
                </a:lnTo>
                <a:lnTo>
                  <a:pt x="2207686" y="539873"/>
                </a:lnTo>
                <a:lnTo>
                  <a:pt x="2247618" y="526343"/>
                </a:lnTo>
                <a:lnTo>
                  <a:pt x="2297533" y="496131"/>
                </a:lnTo>
                <a:lnTo>
                  <a:pt x="2304364" y="480237"/>
                </a:lnTo>
                <a:lnTo>
                  <a:pt x="2304364" y="408597"/>
                </a:lnTo>
                <a:lnTo>
                  <a:pt x="2304364" y="336956"/>
                </a:lnTo>
                <a:lnTo>
                  <a:pt x="2304364" y="239039"/>
                </a:lnTo>
                <a:lnTo>
                  <a:pt x="2304364" y="167398"/>
                </a:lnTo>
                <a:lnTo>
                  <a:pt x="2304364" y="95758"/>
                </a:lnTo>
                <a:lnTo>
                  <a:pt x="2297533" y="79864"/>
                </a:lnTo>
                <a:lnTo>
                  <a:pt x="2247618" y="49652"/>
                </a:lnTo>
                <a:lnTo>
                  <a:pt x="2207686" y="36122"/>
                </a:lnTo>
                <a:lnTo>
                  <a:pt x="2159873" y="24169"/>
                </a:lnTo>
                <a:lnTo>
                  <a:pt x="2105755" y="14186"/>
                </a:lnTo>
                <a:lnTo>
                  <a:pt x="2046907" y="6567"/>
                </a:lnTo>
                <a:lnTo>
                  <a:pt x="1984908" y="1707"/>
                </a:lnTo>
                <a:lnTo>
                  <a:pt x="1921332" y="0"/>
                </a:lnTo>
                <a:lnTo>
                  <a:pt x="1634045" y="0"/>
                </a:lnTo>
                <a:lnTo>
                  <a:pt x="1347127" y="0"/>
                </a:lnTo>
                <a:lnTo>
                  <a:pt x="956881" y="0"/>
                </a:lnTo>
                <a:lnTo>
                  <a:pt x="669963" y="0"/>
                </a:lnTo>
                <a:lnTo>
                  <a:pt x="382689" y="0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29137" y="4099597"/>
            <a:ext cx="174688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ts val="2085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Проміжні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85"/>
              </a:lnSpc>
            </a:pPr>
            <a:r>
              <a:rPr sz="1800" spc="-5" dirty="0">
                <a:latin typeface="Arial"/>
                <a:cs typeface="Arial"/>
              </a:rPr>
              <a:t>пункти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евакуації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25283" y="4104017"/>
            <a:ext cx="2160905" cy="576580"/>
            <a:chOff x="7325283" y="4104017"/>
            <a:chExt cx="2160905" cy="576580"/>
          </a:xfrm>
        </p:grpSpPr>
        <p:sp>
          <p:nvSpPr>
            <p:cNvPr id="20" name="object 20"/>
            <p:cNvSpPr/>
            <p:nvPr/>
          </p:nvSpPr>
          <p:spPr>
            <a:xfrm>
              <a:off x="7325283" y="4104017"/>
              <a:ext cx="2160905" cy="576580"/>
            </a:xfrm>
            <a:custGeom>
              <a:avLst/>
              <a:gdLst/>
              <a:ahLst/>
              <a:cxnLst/>
              <a:rect l="l" t="t" r="r" b="b"/>
              <a:pathLst>
                <a:path w="2160904" h="576579">
                  <a:moveTo>
                    <a:pt x="1801075" y="0"/>
                  </a:moveTo>
                  <a:lnTo>
                    <a:pt x="358914" y="0"/>
                  </a:lnTo>
                  <a:lnTo>
                    <a:pt x="291915" y="2150"/>
                  </a:lnTo>
                  <a:lnTo>
                    <a:pt x="227048" y="8229"/>
                  </a:lnTo>
                  <a:lnTo>
                    <a:pt x="166407" y="17674"/>
                  </a:lnTo>
                  <a:lnTo>
                    <a:pt x="112091" y="29924"/>
                  </a:lnTo>
                  <a:lnTo>
                    <a:pt x="66196" y="44418"/>
                  </a:lnTo>
                  <a:lnTo>
                    <a:pt x="30818" y="60596"/>
                  </a:lnTo>
                  <a:lnTo>
                    <a:pt x="0" y="95758"/>
                  </a:lnTo>
                  <a:lnTo>
                    <a:pt x="0" y="480237"/>
                  </a:lnTo>
                  <a:lnTo>
                    <a:pt x="30818" y="515398"/>
                  </a:lnTo>
                  <a:lnTo>
                    <a:pt x="66196" y="531576"/>
                  </a:lnTo>
                  <a:lnTo>
                    <a:pt x="112091" y="546071"/>
                  </a:lnTo>
                  <a:lnTo>
                    <a:pt x="166407" y="558321"/>
                  </a:lnTo>
                  <a:lnTo>
                    <a:pt x="227048" y="567766"/>
                  </a:lnTo>
                  <a:lnTo>
                    <a:pt x="291915" y="573844"/>
                  </a:lnTo>
                  <a:lnTo>
                    <a:pt x="358914" y="575995"/>
                  </a:lnTo>
                  <a:lnTo>
                    <a:pt x="1801075" y="575995"/>
                  </a:lnTo>
                  <a:lnTo>
                    <a:pt x="1868090" y="573844"/>
                  </a:lnTo>
                  <a:lnTo>
                    <a:pt x="1933000" y="567766"/>
                  </a:lnTo>
                  <a:lnTo>
                    <a:pt x="1993699" y="558321"/>
                  </a:lnTo>
                  <a:lnTo>
                    <a:pt x="2048082" y="546071"/>
                  </a:lnTo>
                  <a:lnTo>
                    <a:pt x="2094045" y="531576"/>
                  </a:lnTo>
                  <a:lnTo>
                    <a:pt x="2129483" y="515398"/>
                  </a:lnTo>
                  <a:lnTo>
                    <a:pt x="2160358" y="480237"/>
                  </a:lnTo>
                  <a:lnTo>
                    <a:pt x="2160358" y="95758"/>
                  </a:lnTo>
                  <a:lnTo>
                    <a:pt x="2129483" y="60596"/>
                  </a:lnTo>
                  <a:lnTo>
                    <a:pt x="2094045" y="44418"/>
                  </a:lnTo>
                  <a:lnTo>
                    <a:pt x="2048082" y="29924"/>
                  </a:lnTo>
                  <a:lnTo>
                    <a:pt x="1993699" y="17674"/>
                  </a:lnTo>
                  <a:lnTo>
                    <a:pt x="1933000" y="8229"/>
                  </a:lnTo>
                  <a:lnTo>
                    <a:pt x="1868090" y="2150"/>
                  </a:lnTo>
                  <a:lnTo>
                    <a:pt x="1801075" y="0"/>
                  </a:lnTo>
                  <a:close/>
                </a:path>
              </a:pathLst>
            </a:custGeom>
            <a:solidFill>
              <a:srgbClr val="DDD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25283" y="4104017"/>
              <a:ext cx="2160905" cy="576580"/>
            </a:xfrm>
            <a:custGeom>
              <a:avLst/>
              <a:gdLst/>
              <a:ahLst/>
              <a:cxnLst/>
              <a:rect l="l" t="t" r="r" b="b"/>
              <a:pathLst>
                <a:path w="2160904" h="576579">
                  <a:moveTo>
                    <a:pt x="358914" y="0"/>
                  </a:moveTo>
                  <a:lnTo>
                    <a:pt x="291915" y="2150"/>
                  </a:lnTo>
                  <a:lnTo>
                    <a:pt x="227048" y="8229"/>
                  </a:lnTo>
                  <a:lnTo>
                    <a:pt x="166407" y="17674"/>
                  </a:lnTo>
                  <a:lnTo>
                    <a:pt x="112091" y="29924"/>
                  </a:lnTo>
                  <a:lnTo>
                    <a:pt x="66196" y="44418"/>
                  </a:lnTo>
                  <a:lnTo>
                    <a:pt x="30818" y="60596"/>
                  </a:lnTo>
                  <a:lnTo>
                    <a:pt x="0" y="95758"/>
                  </a:lnTo>
                  <a:lnTo>
                    <a:pt x="0" y="167398"/>
                  </a:lnTo>
                  <a:lnTo>
                    <a:pt x="0" y="239039"/>
                  </a:lnTo>
                  <a:lnTo>
                    <a:pt x="0" y="336956"/>
                  </a:lnTo>
                  <a:lnTo>
                    <a:pt x="0" y="408597"/>
                  </a:lnTo>
                  <a:lnTo>
                    <a:pt x="0" y="480237"/>
                  </a:lnTo>
                  <a:lnTo>
                    <a:pt x="8054" y="498098"/>
                  </a:lnTo>
                  <a:lnTo>
                    <a:pt x="66196" y="531576"/>
                  </a:lnTo>
                  <a:lnTo>
                    <a:pt x="112091" y="546071"/>
                  </a:lnTo>
                  <a:lnTo>
                    <a:pt x="166407" y="558321"/>
                  </a:lnTo>
                  <a:lnTo>
                    <a:pt x="227048" y="567766"/>
                  </a:lnTo>
                  <a:lnTo>
                    <a:pt x="291915" y="573844"/>
                  </a:lnTo>
                  <a:lnTo>
                    <a:pt x="358914" y="575995"/>
                  </a:lnTo>
                  <a:lnTo>
                    <a:pt x="627837" y="575995"/>
                  </a:lnTo>
                  <a:lnTo>
                    <a:pt x="897115" y="575995"/>
                  </a:lnTo>
                  <a:lnTo>
                    <a:pt x="1262875" y="575995"/>
                  </a:lnTo>
                  <a:lnTo>
                    <a:pt x="1532153" y="575995"/>
                  </a:lnTo>
                  <a:lnTo>
                    <a:pt x="1801075" y="575995"/>
                  </a:lnTo>
                  <a:lnTo>
                    <a:pt x="1868090" y="573844"/>
                  </a:lnTo>
                  <a:lnTo>
                    <a:pt x="1933000" y="567766"/>
                  </a:lnTo>
                  <a:lnTo>
                    <a:pt x="1993699" y="558321"/>
                  </a:lnTo>
                  <a:lnTo>
                    <a:pt x="2048082" y="546071"/>
                  </a:lnTo>
                  <a:lnTo>
                    <a:pt x="2094045" y="531576"/>
                  </a:lnTo>
                  <a:lnTo>
                    <a:pt x="2129483" y="515398"/>
                  </a:lnTo>
                  <a:lnTo>
                    <a:pt x="2160358" y="480237"/>
                  </a:lnTo>
                  <a:lnTo>
                    <a:pt x="2160358" y="408597"/>
                  </a:lnTo>
                  <a:lnTo>
                    <a:pt x="2160358" y="336956"/>
                  </a:lnTo>
                  <a:lnTo>
                    <a:pt x="2160358" y="239039"/>
                  </a:lnTo>
                  <a:lnTo>
                    <a:pt x="2160358" y="167398"/>
                  </a:lnTo>
                  <a:lnTo>
                    <a:pt x="2160358" y="95758"/>
                  </a:lnTo>
                  <a:lnTo>
                    <a:pt x="2152289" y="77896"/>
                  </a:lnTo>
                  <a:lnTo>
                    <a:pt x="2094045" y="44418"/>
                  </a:lnTo>
                  <a:lnTo>
                    <a:pt x="2048082" y="29924"/>
                  </a:lnTo>
                  <a:lnTo>
                    <a:pt x="1993699" y="17674"/>
                  </a:lnTo>
                  <a:lnTo>
                    <a:pt x="1933000" y="8229"/>
                  </a:lnTo>
                  <a:lnTo>
                    <a:pt x="1868090" y="2150"/>
                  </a:lnTo>
                  <a:lnTo>
                    <a:pt x="1801075" y="0"/>
                  </a:lnTo>
                  <a:lnTo>
                    <a:pt x="1532153" y="0"/>
                  </a:lnTo>
                  <a:lnTo>
                    <a:pt x="1262875" y="0"/>
                  </a:lnTo>
                  <a:lnTo>
                    <a:pt x="897115" y="0"/>
                  </a:lnTo>
                  <a:lnTo>
                    <a:pt x="627837" y="0"/>
                  </a:lnTo>
                  <a:lnTo>
                    <a:pt x="358914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31100" y="4099597"/>
            <a:ext cx="174688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85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Приймальні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85"/>
              </a:lnSpc>
            </a:pPr>
            <a:r>
              <a:rPr sz="1800" spc="-5" dirty="0">
                <a:latin typeface="Arial"/>
                <a:cs typeface="Arial"/>
              </a:rPr>
              <a:t>пункти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евакуації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19997" y="3240011"/>
            <a:ext cx="5976620" cy="895350"/>
            <a:chOff x="2519997" y="3240011"/>
            <a:chExt cx="5976620" cy="895350"/>
          </a:xfrm>
        </p:grpSpPr>
        <p:sp>
          <p:nvSpPr>
            <p:cNvPr id="24" name="object 24"/>
            <p:cNvSpPr/>
            <p:nvPr/>
          </p:nvSpPr>
          <p:spPr>
            <a:xfrm>
              <a:off x="5328005" y="3240011"/>
              <a:ext cx="216357" cy="2163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73718" y="3672014"/>
              <a:ext cx="2726690" cy="340995"/>
            </a:xfrm>
            <a:custGeom>
              <a:avLst/>
              <a:gdLst/>
              <a:ahLst/>
              <a:cxnLst/>
              <a:rect l="l" t="t" r="r" b="b"/>
              <a:pathLst>
                <a:path w="2726690" h="340995">
                  <a:moveTo>
                    <a:pt x="2726283" y="0"/>
                  </a:moveTo>
                  <a:lnTo>
                    <a:pt x="0" y="3409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9997" y="3958209"/>
              <a:ext cx="167640" cy="107314"/>
            </a:xfrm>
            <a:custGeom>
              <a:avLst/>
              <a:gdLst/>
              <a:ahLst/>
              <a:cxnLst/>
              <a:rect l="l" t="t" r="r" b="b"/>
              <a:pathLst>
                <a:path w="167639" h="107314">
                  <a:moveTo>
                    <a:pt x="154076" y="0"/>
                  </a:moveTo>
                  <a:lnTo>
                    <a:pt x="0" y="73799"/>
                  </a:lnTo>
                  <a:lnTo>
                    <a:pt x="167398" y="107289"/>
                  </a:lnTo>
                  <a:lnTo>
                    <a:pt x="1540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00001" y="3672014"/>
              <a:ext cx="2943225" cy="410845"/>
            </a:xfrm>
            <a:custGeom>
              <a:avLst/>
              <a:gdLst/>
              <a:ahLst/>
              <a:cxnLst/>
              <a:rect l="l" t="t" r="r" b="b"/>
              <a:pathLst>
                <a:path w="2943225" h="410845">
                  <a:moveTo>
                    <a:pt x="0" y="0"/>
                  </a:moveTo>
                  <a:lnTo>
                    <a:pt x="2942640" y="4107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28241" y="4028059"/>
              <a:ext cx="168275" cy="107314"/>
            </a:xfrm>
            <a:custGeom>
              <a:avLst/>
              <a:gdLst/>
              <a:ahLst/>
              <a:cxnLst/>
              <a:rect l="l" t="t" r="r" b="b"/>
              <a:pathLst>
                <a:path w="168275" h="107314">
                  <a:moveTo>
                    <a:pt x="14757" y="0"/>
                  </a:moveTo>
                  <a:lnTo>
                    <a:pt x="0" y="106908"/>
                  </a:lnTo>
                  <a:lnTo>
                    <a:pt x="167754" y="75958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00001" y="3672014"/>
              <a:ext cx="0" cy="277495"/>
            </a:xfrm>
            <a:custGeom>
              <a:avLst/>
              <a:gdLst/>
              <a:ahLst/>
              <a:cxnLst/>
              <a:rect l="l" t="t" r="r" b="b"/>
              <a:pathLst>
                <a:path h="277495">
                  <a:moveTo>
                    <a:pt x="0" y="0"/>
                  </a:moveTo>
                  <a:lnTo>
                    <a:pt x="0" y="2772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6001" y="3942016"/>
              <a:ext cx="108585" cy="162560"/>
            </a:xfrm>
            <a:custGeom>
              <a:avLst/>
              <a:gdLst/>
              <a:ahLst/>
              <a:cxnLst/>
              <a:rect l="l" t="t" r="r" b="b"/>
              <a:pathLst>
                <a:path w="108585" h="162560">
                  <a:moveTo>
                    <a:pt x="108000" y="0"/>
                  </a:moveTo>
                  <a:lnTo>
                    <a:pt x="0" y="0"/>
                  </a:lnTo>
                  <a:lnTo>
                    <a:pt x="54000" y="162001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892" y="47167"/>
            <a:ext cx="10008870" cy="7512684"/>
            <a:chOff x="-28892" y="47167"/>
            <a:chExt cx="10008870" cy="7512684"/>
          </a:xfrm>
        </p:grpSpPr>
        <p:sp>
          <p:nvSpPr>
            <p:cNvPr id="3" name="object 3"/>
            <p:cNvSpPr/>
            <p:nvPr/>
          </p:nvSpPr>
          <p:spPr>
            <a:xfrm>
              <a:off x="0" y="47167"/>
              <a:ext cx="9808552" cy="751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92030"/>
              <a:ext cx="9951085" cy="1905"/>
            </a:xfrm>
            <a:custGeom>
              <a:avLst/>
              <a:gdLst/>
              <a:ahLst/>
              <a:cxnLst/>
              <a:rect l="l" t="t" r="r" b="b"/>
              <a:pathLst>
                <a:path w="9951085" h="1904">
                  <a:moveTo>
                    <a:pt x="0" y="0"/>
                  </a:moveTo>
                  <a:lnTo>
                    <a:pt x="9950754" y="1427"/>
                  </a:lnTo>
                </a:path>
              </a:pathLst>
            </a:custGeom>
            <a:ln w="57239">
              <a:solidFill>
                <a:srgbClr val="BF66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Державна служба України </a:t>
            </a:r>
            <a:r>
              <a:rPr dirty="0"/>
              <a:t>з </a:t>
            </a:r>
            <a:r>
              <a:rPr spc="-5" dirty="0"/>
              <a:t>надзвичайних</a:t>
            </a:r>
            <a:r>
              <a:rPr spc="-70" dirty="0"/>
              <a:t> </a:t>
            </a:r>
            <a:r>
              <a:rPr spc="-5" dirty="0"/>
              <a:t>ситуацій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8732"/>
            <a:ext cx="9504045" cy="7296150"/>
            <a:chOff x="0" y="18732"/>
            <a:chExt cx="9504045" cy="7296150"/>
          </a:xfrm>
        </p:grpSpPr>
        <p:sp>
          <p:nvSpPr>
            <p:cNvPr id="7" name="object 7"/>
            <p:cNvSpPr/>
            <p:nvPr/>
          </p:nvSpPr>
          <p:spPr>
            <a:xfrm>
              <a:off x="0" y="18732"/>
              <a:ext cx="720001" cy="7448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1998" y="4895646"/>
              <a:ext cx="3627005" cy="2418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23076" y="4884496"/>
              <a:ext cx="3580917" cy="23871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6015" y="1046429"/>
            <a:ext cx="8865070" cy="357149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300095" marR="5080" indent="-3099435">
              <a:lnSpc>
                <a:spcPts val="2220"/>
              </a:lnSpc>
              <a:spcBef>
                <a:spcPts val="310"/>
              </a:spcBef>
            </a:pP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АЛГОРИТМ </a:t>
            </a: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РОБОТИ </a:t>
            </a:r>
            <a:r>
              <a:rPr sz="1950" b="1" u="heavy" spc="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МОВВ </a:t>
            </a:r>
            <a:r>
              <a:rPr sz="1950" b="1" u="heavy" spc="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(ОТГ) </a:t>
            </a: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ПРИ ЗАВЧАСНОМУ </a:t>
            </a:r>
            <a:r>
              <a:rPr sz="1950" b="1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ПЛАНУВАННІ </a:t>
            </a:r>
            <a:r>
              <a:rPr sz="195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50" b="1" u="heavy" spc="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ЕВАКОЗАХОДІВ</a:t>
            </a:r>
            <a:r>
              <a:rPr sz="195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195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653415" marR="452120" indent="516890">
              <a:lnSpc>
                <a:spcPts val="2230"/>
              </a:lnSpc>
            </a:pP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Планування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заходів </a:t>
            </a: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з евакуації в місцевих державних 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адміністраціях, </a:t>
            </a:r>
            <a:r>
              <a:rPr sz="2000" b="1" i="1" dirty="0">
                <a:solidFill>
                  <a:srgbClr val="F00C0B"/>
                </a:solidFill>
                <a:latin typeface="Arial"/>
                <a:cs typeface="Arial"/>
              </a:rPr>
              <a:t>органах місцевого самоврядування</a:t>
            </a:r>
            <a:r>
              <a:rPr sz="2000" b="1" i="1" spc="-20" dirty="0">
                <a:solidFill>
                  <a:srgbClr val="F00C0B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(ОТГ)</a:t>
            </a:r>
            <a:endParaRPr sz="2000" dirty="0">
              <a:latin typeface="Arial"/>
              <a:cs typeface="Arial"/>
            </a:endParaRPr>
          </a:p>
          <a:p>
            <a:pPr marL="3131185">
              <a:lnSpc>
                <a:spcPts val="2195"/>
              </a:lnSpc>
            </a:pPr>
            <a:r>
              <a:rPr sz="2000" b="1" i="1" spc="-5" dirty="0">
                <a:solidFill>
                  <a:srgbClr val="F00C0B"/>
                </a:solidFill>
                <a:latin typeface="Arial"/>
                <a:cs typeface="Arial"/>
              </a:rPr>
              <a:t>розпочинається</a:t>
            </a:r>
            <a:r>
              <a:rPr sz="2000" b="1" i="1" spc="-10" dirty="0">
                <a:solidFill>
                  <a:srgbClr val="F00C0B"/>
                </a:solidFill>
                <a:latin typeface="Arial"/>
                <a:cs typeface="Arial"/>
              </a:rPr>
              <a:t> із:</a:t>
            </a:r>
            <a:endParaRPr sz="2000" dirty="0">
              <a:latin typeface="Arial"/>
              <a:cs typeface="Arial"/>
            </a:endParaRPr>
          </a:p>
          <a:p>
            <a:pPr marR="228600" indent="-111760">
              <a:tabLst>
                <a:tab pos="4025265" algn="l"/>
              </a:tabLst>
            </a:pPr>
            <a:r>
              <a:rPr sz="1600" b="1" i="1" spc="-5" dirty="0">
                <a:latin typeface="Arial"/>
                <a:cs typeface="Arial"/>
              </a:rPr>
              <a:t>-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Комісії з</a:t>
            </a:r>
            <a:r>
              <a:rPr sz="20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sz="20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latin typeface="Times New Roman" pitchFamily="18" charset="0"/>
                <a:cs typeface="Times New Roman" pitchFamily="18" charset="0"/>
              </a:rPr>
              <a:t>евакуації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latin typeface="Times New Roman" pitchFamily="18" charset="0"/>
                <a:cs typeface="Times New Roman" pitchFamily="18" charset="0"/>
              </a:rPr>
              <a:t>збірних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 err="1"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 err="1">
                <a:latin typeface="Times New Roman" pitchFamily="18" charset="0"/>
                <a:cs typeface="Times New Roman" pitchFamily="18" charset="0"/>
              </a:rPr>
              <a:t>приймальних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пунктів 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евакуації;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R="806450" indent="-111760">
              <a:buChar char="-"/>
              <a:tabLst>
                <a:tab pos="137160" algn="l"/>
              </a:tabLst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розроблення розпорядчих документів про створення органів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з евакуації та 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положення про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органи;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indent="-123189">
              <a:buChar char="-"/>
              <a:tabLst>
                <a:tab pos="135890" algn="l"/>
              </a:tabLst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розроблення функціональних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обов’язків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членів органів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евакуації;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indent="-123189">
              <a:buChar char="-"/>
              <a:tabLst>
                <a:tab pos="135890" algn="l"/>
              </a:tabLst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розроблення календарного плану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плану роботи на рік органів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евакуації;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1969</Words>
  <Application>Microsoft Office PowerPoint</Application>
  <PresentationFormat>Довільний</PresentationFormat>
  <Paragraphs>236</Paragraphs>
  <Slides>19</Slides>
  <Notes>19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DejaVu Sans</vt:lpstr>
      <vt:lpstr>Times New Roman</vt:lpstr>
      <vt:lpstr>Wingdings</vt:lpstr>
      <vt:lpstr>Office Theme</vt:lpstr>
      <vt:lpstr>Державна служба України з надзвичайних ситуацій</vt:lpstr>
      <vt:lpstr>Ліквідація надзвичайної ситуації, спричиненої вибухами на  об’єктах військової частини А1119 м. Калинівка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Державна служба України з надзвичайних ситуацій</vt:lpstr>
      <vt:lpstr>За планування евакуаційних заходів із зон збройних конфліктів відповідають центральні та місцеві органи виконавчої влади, органи місцевого самоврядування та суб’єкти господарювання. </vt:lpstr>
      <vt:lpstr>Презентація PowerPoint</vt:lpstr>
      <vt:lpstr>Презентація PowerPoint</vt:lpstr>
      <vt:lpstr>Презентація PowerPoint</vt:lpstr>
      <vt:lpstr>Презентація PowerPoint</vt:lpstr>
      <vt:lpstr>Державна служба України з надзвичайних ситуацій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Державна служба України з надзвичайних ситуацій</dc:title>
  <dc:creator>Опанасенко С В</dc:creator>
  <cp:lastModifiedBy>User</cp:lastModifiedBy>
  <cp:revision>16</cp:revision>
  <cp:lastPrinted>2021-09-03T12:19:50Z</cp:lastPrinted>
  <dcterms:created xsi:type="dcterms:W3CDTF">2021-06-14T11:04:26Z</dcterms:created>
  <dcterms:modified xsi:type="dcterms:W3CDTF">2021-09-03T12:20:19Z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2021-06-07T00:00:00Z</vt:filetime>
  </property>
  <property fmtid="{D5CDD505-2E9C-101B-9397-08002B2CF9AE}" pid="3" name="Creator">
    <vt:lpwstr>Impress</vt:lpwstr>
  </property>
  <property fmtid="{D5CDD505-2E9C-101B-9397-08002B2CF9AE}" pid="4" name="LastSaved">
    <vt:filetime>2021-06-14T00:00:00Z</vt:filetime>
  </property>
</Properties>
</file>